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126"/>
  </p:notesMasterIdLst>
  <p:sldIdLst>
    <p:sldId id="256" r:id="rId2"/>
    <p:sldId id="553" r:id="rId3"/>
    <p:sldId id="507" r:id="rId4"/>
    <p:sldId id="557" r:id="rId5"/>
    <p:sldId id="559" r:id="rId6"/>
    <p:sldId id="560" r:id="rId7"/>
    <p:sldId id="561" r:id="rId8"/>
    <p:sldId id="562" r:id="rId9"/>
    <p:sldId id="272" r:id="rId10"/>
    <p:sldId id="466" r:id="rId11"/>
    <p:sldId id="506" r:id="rId12"/>
    <p:sldId id="524" r:id="rId13"/>
    <p:sldId id="563" r:id="rId14"/>
    <p:sldId id="565" r:id="rId15"/>
    <p:sldId id="566" r:id="rId16"/>
    <p:sldId id="269" r:id="rId17"/>
    <p:sldId id="564" r:id="rId18"/>
    <p:sldId id="525" r:id="rId19"/>
    <p:sldId id="567" r:id="rId20"/>
    <p:sldId id="568" r:id="rId21"/>
    <p:sldId id="569" r:id="rId22"/>
    <p:sldId id="570" r:id="rId23"/>
    <p:sldId id="571" r:id="rId24"/>
    <p:sldId id="572" r:id="rId25"/>
    <p:sldId id="573" r:id="rId26"/>
    <p:sldId id="574" r:id="rId27"/>
    <p:sldId id="575" r:id="rId28"/>
    <p:sldId id="576" r:id="rId29"/>
    <p:sldId id="577" r:id="rId30"/>
    <p:sldId id="449" r:id="rId31"/>
    <p:sldId id="499" r:id="rId32"/>
    <p:sldId id="591" r:id="rId33"/>
    <p:sldId id="578" r:id="rId34"/>
    <p:sldId id="530" r:id="rId35"/>
    <p:sldId id="579" r:id="rId36"/>
    <p:sldId id="580" r:id="rId37"/>
    <p:sldId id="581" r:id="rId38"/>
    <p:sldId id="584" r:id="rId39"/>
    <p:sldId id="582" r:id="rId40"/>
    <p:sldId id="663" r:id="rId41"/>
    <p:sldId id="588" r:id="rId42"/>
    <p:sldId id="586" r:id="rId43"/>
    <p:sldId id="585" r:id="rId44"/>
    <p:sldId id="583" r:id="rId45"/>
    <p:sldId id="589" r:id="rId46"/>
    <p:sldId id="590" r:id="rId47"/>
    <p:sldId id="277" r:id="rId48"/>
    <p:sldId id="592" r:id="rId49"/>
    <p:sldId id="593" r:id="rId50"/>
    <p:sldId id="534" r:id="rId51"/>
    <p:sldId id="595" r:id="rId52"/>
    <p:sldId id="594" r:id="rId53"/>
    <p:sldId id="596" r:id="rId54"/>
    <p:sldId id="598" r:id="rId55"/>
    <p:sldId id="597" r:id="rId56"/>
    <p:sldId id="599" r:id="rId57"/>
    <p:sldId id="600" r:id="rId58"/>
    <p:sldId id="601" r:id="rId59"/>
    <p:sldId id="602" r:id="rId60"/>
    <p:sldId id="603" r:id="rId61"/>
    <p:sldId id="604" r:id="rId62"/>
    <p:sldId id="467" r:id="rId63"/>
    <p:sldId id="605" r:id="rId64"/>
    <p:sldId id="606" r:id="rId65"/>
    <p:sldId id="607" r:id="rId66"/>
    <p:sldId id="514" r:id="rId67"/>
    <p:sldId id="608" r:id="rId68"/>
    <p:sldId id="515" r:id="rId69"/>
    <p:sldId id="297" r:id="rId70"/>
    <p:sldId id="516" r:id="rId71"/>
    <p:sldId id="609" r:id="rId72"/>
    <p:sldId id="610" r:id="rId73"/>
    <p:sldId id="611" r:id="rId74"/>
    <p:sldId id="612" r:id="rId75"/>
    <p:sldId id="613" r:id="rId76"/>
    <p:sldId id="614" r:id="rId77"/>
    <p:sldId id="615" r:id="rId78"/>
    <p:sldId id="616" r:id="rId79"/>
    <p:sldId id="617" r:id="rId80"/>
    <p:sldId id="618" r:id="rId81"/>
    <p:sldId id="619" r:id="rId82"/>
    <p:sldId id="620" r:id="rId83"/>
    <p:sldId id="487" r:id="rId84"/>
    <p:sldId id="621" r:id="rId85"/>
    <p:sldId id="622" r:id="rId86"/>
    <p:sldId id="623" r:id="rId87"/>
    <p:sldId id="624" r:id="rId88"/>
    <p:sldId id="625" r:id="rId89"/>
    <p:sldId id="626" r:id="rId90"/>
    <p:sldId id="627" r:id="rId91"/>
    <p:sldId id="628" r:id="rId92"/>
    <p:sldId id="324" r:id="rId93"/>
    <p:sldId id="629" r:id="rId94"/>
    <p:sldId id="630" r:id="rId95"/>
    <p:sldId id="632" r:id="rId96"/>
    <p:sldId id="633" r:id="rId97"/>
    <p:sldId id="631" r:id="rId98"/>
    <p:sldId id="634" r:id="rId99"/>
    <p:sldId id="635" r:id="rId100"/>
    <p:sldId id="636" r:id="rId101"/>
    <p:sldId id="637" r:id="rId102"/>
    <p:sldId id="638" r:id="rId103"/>
    <p:sldId id="639" r:id="rId104"/>
    <p:sldId id="640" r:id="rId105"/>
    <p:sldId id="641" r:id="rId106"/>
    <p:sldId id="642" r:id="rId107"/>
    <p:sldId id="643" r:id="rId108"/>
    <p:sldId id="645" r:id="rId109"/>
    <p:sldId id="646" r:id="rId110"/>
    <p:sldId id="647" r:id="rId111"/>
    <p:sldId id="648" r:id="rId112"/>
    <p:sldId id="649" r:id="rId113"/>
    <p:sldId id="650" r:id="rId114"/>
    <p:sldId id="653" r:id="rId115"/>
    <p:sldId id="654" r:id="rId116"/>
    <p:sldId id="655" r:id="rId117"/>
    <p:sldId id="652" r:id="rId118"/>
    <p:sldId id="656" r:id="rId119"/>
    <p:sldId id="657" r:id="rId120"/>
    <p:sldId id="658" r:id="rId121"/>
    <p:sldId id="659" r:id="rId122"/>
    <p:sldId id="660" r:id="rId123"/>
    <p:sldId id="661" r:id="rId124"/>
    <p:sldId id="662" r:id="rId1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83" autoAdjust="0"/>
    <p:restoredTop sz="87222" autoAdjust="0"/>
  </p:normalViewPr>
  <p:slideViewPr>
    <p:cSldViewPr>
      <p:cViewPr varScale="1">
        <p:scale>
          <a:sx n="118" d="100"/>
          <a:sy n="118" d="100"/>
        </p:scale>
        <p:origin x="268" y="8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iagrams/_rels/data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hyperlink" Target="https://scholar.google.com/" TargetMode="External"/><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hyperlink" Target="https://www.aihw.gov.au/" TargetMode="External"/><Relationship Id="rId1" Type="http://schemas.openxmlformats.org/officeDocument/2006/relationships/hyperlink" Target="https://www.who.int/" TargetMode="Externa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hyperlink" Target="http://kennedyrasc.weebly.com/databases--research.html" TargetMode="External"/><Relationship Id="rId9" Type="http://schemas.openxmlformats.org/officeDocument/2006/relationships/image" Target="../media/image8.png"/></Relationships>
</file>

<file path=ppt/diagrams/_rels/data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www.babycentre.co.uk/a1033196/low-birth-weight-in-babies" TargetMode="External"/><Relationship Id="rId7" Type="http://schemas.openxmlformats.org/officeDocument/2006/relationships/image" Target="../media/image45.svg"/><Relationship Id="rId2" Type="http://schemas.openxmlformats.org/officeDocument/2006/relationships/hyperlink" Target="http://www.perthnow.com.au/news/western-australia/near6kg-baby-born-in-perth-on-australia-day-a-huge-bundle-of-joy-for-tassell-family/news-story/a433513db4d40a9f3f113748f1bffc07" TargetMode="External"/><Relationship Id="rId1" Type="http://schemas.openxmlformats.org/officeDocument/2006/relationships/hyperlink" Target="https://www.youtube.com/watch?v=8dDOnjxW3Sg" TargetMode="Externa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7.svg"/></Relationships>
</file>

<file path=ppt/diagrams/_rels/data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hyperlink" Target="https://www.who.int/" TargetMode="External"/><Relationship Id="rId7" Type="http://schemas.openxmlformats.org/officeDocument/2006/relationships/image" Target="../media/image8.png"/><Relationship Id="rId12" Type="http://schemas.openxmlformats.org/officeDocument/2006/relationships/hyperlink" Target="http://kennedyrasc.weebly.com/databases--research.html" TargetMode="External"/><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hyperlink" Target="https://www.aihw.gov.au/" TargetMode="External"/><Relationship Id="rId11" Type="http://schemas.openxmlformats.org/officeDocument/2006/relationships/image" Target="../media/image11.svg"/><Relationship Id="rId5" Type="http://schemas.openxmlformats.org/officeDocument/2006/relationships/image" Target="../media/image7.sv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hyperlink" Target="https://scholar.google.com/" TargetMode="External"/></Relationships>
</file>

<file path=ppt/diagrams/_rels/drawing7.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hyperlink" Target="https://www.youtube.com/watch?v=8dDOnjxW3Sg" TargetMode="External"/><Relationship Id="rId7" Type="http://schemas.openxmlformats.org/officeDocument/2006/relationships/image" Target="../media/image46.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hyperlink" Target="http://www.perthnow.com.au/news/western-australia/near6kg-baby-born-in-perth-on-australia-day-a-huge-bundle-of-joy-for-tassell-family/news-story/a433513db4d40a9f3f113748f1bffc07" TargetMode="External"/><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hyperlink" Target="http://www.babycentre.co.uk/a1033196/low-birth-weight-in-babies" TargetMode="External"/></Relationships>
</file>

<file path=ppt/diagrams/_rels/drawing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D57B8-2D14-4730-9BC4-BAB4F1E7519E}"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8C75893-BF53-4241-8D25-D14E8CB09911}">
      <dgm:prSet/>
      <dgm:spPr/>
      <dgm:t>
        <a:bodyPr/>
        <a:lstStyle/>
        <a:p>
          <a:pPr>
            <a:defRPr b="1"/>
          </a:pPr>
          <a:r>
            <a:rPr lang="en-US">
              <a:hlinkClick xmlns:r="http://schemas.openxmlformats.org/officeDocument/2006/relationships" r:id="rId1"/>
            </a:rPr>
            <a:t>World Health Organisation </a:t>
          </a:r>
          <a:endParaRPr lang="en-US"/>
        </a:p>
      </dgm:t>
    </dgm:pt>
    <dgm:pt modelId="{6C7717D0-1AA2-4319-8936-4C9A88FA5BFC}" type="parTrans" cxnId="{5C089625-242A-435F-ACF5-84E8BFB70A92}">
      <dgm:prSet/>
      <dgm:spPr/>
      <dgm:t>
        <a:bodyPr/>
        <a:lstStyle/>
        <a:p>
          <a:endParaRPr lang="en-US"/>
        </a:p>
      </dgm:t>
    </dgm:pt>
    <dgm:pt modelId="{428AA48D-221E-4109-B537-88101914136E}" type="sibTrans" cxnId="{5C089625-242A-435F-ACF5-84E8BFB70A92}">
      <dgm:prSet/>
      <dgm:spPr/>
      <dgm:t>
        <a:bodyPr/>
        <a:lstStyle/>
        <a:p>
          <a:endParaRPr lang="en-US"/>
        </a:p>
      </dgm:t>
    </dgm:pt>
    <dgm:pt modelId="{4A8CB9A2-212C-446B-9062-467BBDD3344A}">
      <dgm:prSet/>
      <dgm:spPr/>
      <dgm:t>
        <a:bodyPr/>
        <a:lstStyle/>
        <a:p>
          <a:pPr>
            <a:defRPr b="1"/>
          </a:pPr>
          <a:r>
            <a:rPr lang="en-US">
              <a:hlinkClick xmlns:r="http://schemas.openxmlformats.org/officeDocument/2006/relationships" r:id="rId2"/>
            </a:rPr>
            <a:t>Australian Institute of Health and Welfare</a:t>
          </a:r>
          <a:endParaRPr lang="en-US"/>
        </a:p>
      </dgm:t>
    </dgm:pt>
    <dgm:pt modelId="{DD3496C2-1853-474B-BDAC-8028D1DCEA7A}" type="parTrans" cxnId="{EE51D71D-A637-45C3-A7E9-31217BBB67EB}">
      <dgm:prSet/>
      <dgm:spPr/>
      <dgm:t>
        <a:bodyPr/>
        <a:lstStyle/>
        <a:p>
          <a:endParaRPr lang="en-US"/>
        </a:p>
      </dgm:t>
    </dgm:pt>
    <dgm:pt modelId="{36784CC8-7C16-4644-A788-5626DE74BB65}" type="sibTrans" cxnId="{EE51D71D-A637-45C3-A7E9-31217BBB67EB}">
      <dgm:prSet/>
      <dgm:spPr/>
      <dgm:t>
        <a:bodyPr/>
        <a:lstStyle/>
        <a:p>
          <a:endParaRPr lang="en-US"/>
        </a:p>
      </dgm:t>
    </dgm:pt>
    <dgm:pt modelId="{62608B4E-6042-46EA-A7F3-2F322D4101F0}">
      <dgm:prSet/>
      <dgm:spPr/>
      <dgm:t>
        <a:bodyPr/>
        <a:lstStyle/>
        <a:p>
          <a:pPr>
            <a:defRPr b="1"/>
          </a:pPr>
          <a:r>
            <a:rPr lang="en-US">
              <a:hlinkClick xmlns:r="http://schemas.openxmlformats.org/officeDocument/2006/relationships" r:id="rId3"/>
            </a:rPr>
            <a:t>Google Scholar</a:t>
          </a:r>
          <a:endParaRPr lang="en-US"/>
        </a:p>
      </dgm:t>
    </dgm:pt>
    <dgm:pt modelId="{3A5A1B3F-0430-451F-8523-B7DE78BC0E35}" type="parTrans" cxnId="{F7526C34-6546-4E6A-B1A5-CCC0064F01CF}">
      <dgm:prSet/>
      <dgm:spPr/>
      <dgm:t>
        <a:bodyPr/>
        <a:lstStyle/>
        <a:p>
          <a:endParaRPr lang="en-US"/>
        </a:p>
      </dgm:t>
    </dgm:pt>
    <dgm:pt modelId="{6F676B38-33E0-4EA8-9A86-F8BC7C70E74A}" type="sibTrans" cxnId="{F7526C34-6546-4E6A-B1A5-CCC0064F01CF}">
      <dgm:prSet/>
      <dgm:spPr/>
      <dgm:t>
        <a:bodyPr/>
        <a:lstStyle/>
        <a:p>
          <a:endParaRPr lang="en-US"/>
        </a:p>
      </dgm:t>
    </dgm:pt>
    <dgm:pt modelId="{D5C7595E-C680-40F7-9E15-45885F0B313B}">
      <dgm:prSet/>
      <dgm:spPr/>
      <dgm:t>
        <a:bodyPr/>
        <a:lstStyle/>
        <a:p>
          <a:pPr>
            <a:defRPr b="1"/>
          </a:pPr>
          <a:r>
            <a:rPr lang="en-US">
              <a:hlinkClick xmlns:r="http://schemas.openxmlformats.org/officeDocument/2006/relationships" r:id="rId4"/>
            </a:rPr>
            <a:t>Ebsco (Research Database from R&amp;SC)</a:t>
          </a:r>
          <a:endParaRPr lang="en-US"/>
        </a:p>
      </dgm:t>
    </dgm:pt>
    <dgm:pt modelId="{F1BC6331-D4F6-455F-8A28-C697CF7125CB}" type="parTrans" cxnId="{0C5F6F1A-2A7B-482A-8EFE-AB055F8B27A8}">
      <dgm:prSet/>
      <dgm:spPr/>
      <dgm:t>
        <a:bodyPr/>
        <a:lstStyle/>
        <a:p>
          <a:endParaRPr lang="en-US"/>
        </a:p>
      </dgm:t>
    </dgm:pt>
    <dgm:pt modelId="{3B6F2138-2D0D-42B6-BF84-27C8ED4AF16D}" type="sibTrans" cxnId="{0C5F6F1A-2A7B-482A-8EFE-AB055F8B27A8}">
      <dgm:prSet/>
      <dgm:spPr/>
      <dgm:t>
        <a:bodyPr/>
        <a:lstStyle/>
        <a:p>
          <a:endParaRPr lang="en-US"/>
        </a:p>
      </dgm:t>
    </dgm:pt>
    <dgm:pt modelId="{5924B2A3-3AB2-4CF0-A14F-3F9A7D435B32}">
      <dgm:prSet/>
      <dgm:spPr/>
      <dgm:t>
        <a:bodyPr/>
        <a:lstStyle/>
        <a:p>
          <a:r>
            <a:rPr lang="en-US"/>
            <a:t>RASC site – Password </a:t>
          </a:r>
          <a:r>
            <a:rPr lang="en-US" i="1"/>
            <a:t>Baptist</a:t>
          </a:r>
          <a:endParaRPr lang="en-US"/>
        </a:p>
      </dgm:t>
    </dgm:pt>
    <dgm:pt modelId="{24A97F4E-ACC2-43F3-97A5-0E4E3D6F6F56}" type="parTrans" cxnId="{4401BDD5-B614-48EA-A8EB-B095ED8EAFDB}">
      <dgm:prSet/>
      <dgm:spPr/>
      <dgm:t>
        <a:bodyPr/>
        <a:lstStyle/>
        <a:p>
          <a:endParaRPr lang="en-US"/>
        </a:p>
      </dgm:t>
    </dgm:pt>
    <dgm:pt modelId="{CA04654F-29DA-44A7-9747-BF5151ECBF78}" type="sibTrans" cxnId="{4401BDD5-B614-48EA-A8EB-B095ED8EAFDB}">
      <dgm:prSet/>
      <dgm:spPr/>
      <dgm:t>
        <a:bodyPr/>
        <a:lstStyle/>
        <a:p>
          <a:endParaRPr lang="en-US"/>
        </a:p>
      </dgm:t>
    </dgm:pt>
    <dgm:pt modelId="{5E2E811C-94EE-4D4A-BDC1-0E57B922977C}">
      <dgm:prSet/>
      <dgm:spPr/>
      <dgm:t>
        <a:bodyPr/>
        <a:lstStyle/>
        <a:p>
          <a:r>
            <a:rPr lang="en-US"/>
            <a:t>Database Ebsoc – Password is </a:t>
          </a:r>
          <a:r>
            <a:rPr lang="en-US" i="1"/>
            <a:t>Baptist-20</a:t>
          </a:r>
          <a:endParaRPr lang="en-US"/>
        </a:p>
      </dgm:t>
    </dgm:pt>
    <dgm:pt modelId="{5E517B07-B528-44EB-A7AB-0BC37760537D}" type="parTrans" cxnId="{7A6EA708-9DBE-45AC-BCDC-F2F29A632538}">
      <dgm:prSet/>
      <dgm:spPr/>
      <dgm:t>
        <a:bodyPr/>
        <a:lstStyle/>
        <a:p>
          <a:endParaRPr lang="en-US"/>
        </a:p>
      </dgm:t>
    </dgm:pt>
    <dgm:pt modelId="{0D4A65FB-2E40-428C-B6B3-699E1B38E492}" type="sibTrans" cxnId="{7A6EA708-9DBE-45AC-BCDC-F2F29A632538}">
      <dgm:prSet/>
      <dgm:spPr/>
      <dgm:t>
        <a:bodyPr/>
        <a:lstStyle/>
        <a:p>
          <a:endParaRPr lang="en-US"/>
        </a:p>
      </dgm:t>
    </dgm:pt>
    <dgm:pt modelId="{3185365A-B790-40A7-95F3-25ECEB357285}" type="pres">
      <dgm:prSet presAssocID="{B52D57B8-2D14-4730-9BC4-BAB4F1E7519E}" presName="root" presStyleCnt="0">
        <dgm:presLayoutVars>
          <dgm:dir/>
          <dgm:resizeHandles val="exact"/>
        </dgm:presLayoutVars>
      </dgm:prSet>
      <dgm:spPr/>
    </dgm:pt>
    <dgm:pt modelId="{07CA9398-8E01-44F9-8FF0-9D255A738EF7}" type="pres">
      <dgm:prSet presAssocID="{58C75893-BF53-4241-8D25-D14E8CB09911}" presName="compNode" presStyleCnt="0"/>
      <dgm:spPr/>
    </dgm:pt>
    <dgm:pt modelId="{12949033-21E9-4580-B4BD-B3280E7857F4}" type="pres">
      <dgm:prSet presAssocID="{58C75893-BF53-4241-8D25-D14E8CB09911}" presName="iconRect" presStyleLbl="node1" presStyleIdx="0"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th Globe Europe-Africa"/>
        </a:ext>
      </dgm:extLst>
    </dgm:pt>
    <dgm:pt modelId="{535ED5BD-F925-45CF-8FFB-5210315EBA5C}" type="pres">
      <dgm:prSet presAssocID="{58C75893-BF53-4241-8D25-D14E8CB09911}" presName="iconSpace" presStyleCnt="0"/>
      <dgm:spPr/>
    </dgm:pt>
    <dgm:pt modelId="{CDA56467-78BC-4B7B-84F4-FDF9AE0F1534}" type="pres">
      <dgm:prSet presAssocID="{58C75893-BF53-4241-8D25-D14E8CB09911}" presName="parTx" presStyleLbl="revTx" presStyleIdx="0" presStyleCnt="8">
        <dgm:presLayoutVars>
          <dgm:chMax val="0"/>
          <dgm:chPref val="0"/>
        </dgm:presLayoutVars>
      </dgm:prSet>
      <dgm:spPr/>
    </dgm:pt>
    <dgm:pt modelId="{6BEDA8C1-254C-49B1-BB2A-A555445461FF}" type="pres">
      <dgm:prSet presAssocID="{58C75893-BF53-4241-8D25-D14E8CB09911}" presName="txSpace" presStyleCnt="0"/>
      <dgm:spPr/>
    </dgm:pt>
    <dgm:pt modelId="{28FF7838-0C67-459C-BB24-96EAB0B5E828}" type="pres">
      <dgm:prSet presAssocID="{58C75893-BF53-4241-8D25-D14E8CB09911}" presName="desTx" presStyleLbl="revTx" presStyleIdx="1" presStyleCnt="8">
        <dgm:presLayoutVars/>
      </dgm:prSet>
      <dgm:spPr/>
    </dgm:pt>
    <dgm:pt modelId="{0AA8AD70-2FC0-426B-8DAC-DF6A9B8C075C}" type="pres">
      <dgm:prSet presAssocID="{428AA48D-221E-4109-B537-88101914136E}" presName="sibTrans" presStyleCnt="0"/>
      <dgm:spPr/>
    </dgm:pt>
    <dgm:pt modelId="{805F7BC0-27AE-414D-99D7-BFE45FF9927D}" type="pres">
      <dgm:prSet presAssocID="{4A8CB9A2-212C-446B-9062-467BBDD3344A}" presName="compNode" presStyleCnt="0"/>
      <dgm:spPr/>
    </dgm:pt>
    <dgm:pt modelId="{EAF7486E-A8CE-4EE4-B77E-102B69E3FFC9}" type="pres">
      <dgm:prSet presAssocID="{4A8CB9A2-212C-446B-9062-467BBDD3344A}" presName="iconRect" presStyleLbl="node1" presStyleIdx="1"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ethoscope"/>
        </a:ext>
      </dgm:extLst>
    </dgm:pt>
    <dgm:pt modelId="{B0FD614F-5001-4F68-8A77-C6589121362A}" type="pres">
      <dgm:prSet presAssocID="{4A8CB9A2-212C-446B-9062-467BBDD3344A}" presName="iconSpace" presStyleCnt="0"/>
      <dgm:spPr/>
    </dgm:pt>
    <dgm:pt modelId="{9B00F213-D1CD-4959-A149-FEA0615F0B21}" type="pres">
      <dgm:prSet presAssocID="{4A8CB9A2-212C-446B-9062-467BBDD3344A}" presName="parTx" presStyleLbl="revTx" presStyleIdx="2" presStyleCnt="8">
        <dgm:presLayoutVars>
          <dgm:chMax val="0"/>
          <dgm:chPref val="0"/>
        </dgm:presLayoutVars>
      </dgm:prSet>
      <dgm:spPr/>
    </dgm:pt>
    <dgm:pt modelId="{8225441B-D94E-4ACD-B501-EDA60A873AD0}" type="pres">
      <dgm:prSet presAssocID="{4A8CB9A2-212C-446B-9062-467BBDD3344A}" presName="txSpace" presStyleCnt="0"/>
      <dgm:spPr/>
    </dgm:pt>
    <dgm:pt modelId="{373EC3A2-0899-4A98-A31B-693A6EFAE826}" type="pres">
      <dgm:prSet presAssocID="{4A8CB9A2-212C-446B-9062-467BBDD3344A}" presName="desTx" presStyleLbl="revTx" presStyleIdx="3" presStyleCnt="8">
        <dgm:presLayoutVars/>
      </dgm:prSet>
      <dgm:spPr/>
    </dgm:pt>
    <dgm:pt modelId="{9F83FFF7-4B93-413C-8E21-E414EF1A146E}" type="pres">
      <dgm:prSet presAssocID="{36784CC8-7C16-4644-A788-5626DE74BB65}" presName="sibTrans" presStyleCnt="0"/>
      <dgm:spPr/>
    </dgm:pt>
    <dgm:pt modelId="{1A7FB216-7A46-4A98-A4F0-F89949B18C0D}" type="pres">
      <dgm:prSet presAssocID="{62608B4E-6042-46EA-A7F3-2F322D4101F0}" presName="compNode" presStyleCnt="0"/>
      <dgm:spPr/>
    </dgm:pt>
    <dgm:pt modelId="{8DF1CD0E-7F65-4052-AC07-09D4E88D1747}" type="pres">
      <dgm:prSet presAssocID="{62608B4E-6042-46EA-A7F3-2F322D4101F0}" presName="iconRect" presStyleLbl="node1" presStyleIdx="2" presStyleCnt="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ooks"/>
        </a:ext>
      </dgm:extLst>
    </dgm:pt>
    <dgm:pt modelId="{96B352B5-62BE-414B-9161-8A149AACBB52}" type="pres">
      <dgm:prSet presAssocID="{62608B4E-6042-46EA-A7F3-2F322D4101F0}" presName="iconSpace" presStyleCnt="0"/>
      <dgm:spPr/>
    </dgm:pt>
    <dgm:pt modelId="{9DF0D686-9B59-4C3B-8C74-54510F6E4998}" type="pres">
      <dgm:prSet presAssocID="{62608B4E-6042-46EA-A7F3-2F322D4101F0}" presName="parTx" presStyleLbl="revTx" presStyleIdx="4" presStyleCnt="8">
        <dgm:presLayoutVars>
          <dgm:chMax val="0"/>
          <dgm:chPref val="0"/>
        </dgm:presLayoutVars>
      </dgm:prSet>
      <dgm:spPr/>
    </dgm:pt>
    <dgm:pt modelId="{E9A85ABC-792C-495C-80F7-59EBDD8C3F65}" type="pres">
      <dgm:prSet presAssocID="{62608B4E-6042-46EA-A7F3-2F322D4101F0}" presName="txSpace" presStyleCnt="0"/>
      <dgm:spPr/>
    </dgm:pt>
    <dgm:pt modelId="{8E9402F0-6768-4DF0-A29F-45A7367B0D99}" type="pres">
      <dgm:prSet presAssocID="{62608B4E-6042-46EA-A7F3-2F322D4101F0}" presName="desTx" presStyleLbl="revTx" presStyleIdx="5" presStyleCnt="8">
        <dgm:presLayoutVars/>
      </dgm:prSet>
      <dgm:spPr/>
    </dgm:pt>
    <dgm:pt modelId="{84B759C7-E966-4761-9A56-E95A7E6F1DB1}" type="pres">
      <dgm:prSet presAssocID="{6F676B38-33E0-4EA8-9A86-F8BC7C70E74A}" presName="sibTrans" presStyleCnt="0"/>
      <dgm:spPr/>
    </dgm:pt>
    <dgm:pt modelId="{0E9D7F63-D3B5-45D7-8B05-EB0598E7626B}" type="pres">
      <dgm:prSet presAssocID="{D5C7595E-C680-40F7-9E15-45885F0B313B}" presName="compNode" presStyleCnt="0"/>
      <dgm:spPr/>
    </dgm:pt>
    <dgm:pt modelId="{9056E0E5-930F-43E7-931C-339B2145ADDF}" type="pres">
      <dgm:prSet presAssocID="{D5C7595E-C680-40F7-9E15-45885F0B313B}" presName="iconRect" presStyleLbl="node1" presStyleIdx="3" presStyleCnt="4"/>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rocessor"/>
        </a:ext>
      </dgm:extLst>
    </dgm:pt>
    <dgm:pt modelId="{09266A07-9D33-4942-9BE9-5F7347A52386}" type="pres">
      <dgm:prSet presAssocID="{D5C7595E-C680-40F7-9E15-45885F0B313B}" presName="iconSpace" presStyleCnt="0"/>
      <dgm:spPr/>
    </dgm:pt>
    <dgm:pt modelId="{7EC8E6C7-86F8-4C60-876C-34FABD6493A4}" type="pres">
      <dgm:prSet presAssocID="{D5C7595E-C680-40F7-9E15-45885F0B313B}" presName="parTx" presStyleLbl="revTx" presStyleIdx="6" presStyleCnt="8">
        <dgm:presLayoutVars>
          <dgm:chMax val="0"/>
          <dgm:chPref val="0"/>
        </dgm:presLayoutVars>
      </dgm:prSet>
      <dgm:spPr/>
    </dgm:pt>
    <dgm:pt modelId="{4BDD05F1-7050-4E2A-B29E-BFD34A78F740}" type="pres">
      <dgm:prSet presAssocID="{D5C7595E-C680-40F7-9E15-45885F0B313B}" presName="txSpace" presStyleCnt="0"/>
      <dgm:spPr/>
    </dgm:pt>
    <dgm:pt modelId="{439467E9-A5B6-4556-AD18-1BB412A84F59}" type="pres">
      <dgm:prSet presAssocID="{D5C7595E-C680-40F7-9E15-45885F0B313B}" presName="desTx" presStyleLbl="revTx" presStyleIdx="7" presStyleCnt="8">
        <dgm:presLayoutVars/>
      </dgm:prSet>
      <dgm:spPr/>
    </dgm:pt>
  </dgm:ptLst>
  <dgm:cxnLst>
    <dgm:cxn modelId="{16CC6101-A952-4FCD-BC81-09EED8B74F83}" type="presOf" srcId="{5924B2A3-3AB2-4CF0-A14F-3F9A7D435B32}" destId="{439467E9-A5B6-4556-AD18-1BB412A84F59}" srcOrd="0" destOrd="0" presId="urn:microsoft.com/office/officeart/2018/5/layout/CenteredIconLabelDescriptionList"/>
    <dgm:cxn modelId="{7A6EA708-9DBE-45AC-BCDC-F2F29A632538}" srcId="{D5C7595E-C680-40F7-9E15-45885F0B313B}" destId="{5E2E811C-94EE-4D4A-BDC1-0E57B922977C}" srcOrd="1" destOrd="0" parTransId="{5E517B07-B528-44EB-A7AB-0BC37760537D}" sibTransId="{0D4A65FB-2E40-428C-B6B3-699E1B38E492}"/>
    <dgm:cxn modelId="{56039819-8A31-45CC-9F73-F3FFD24556B5}" type="presOf" srcId="{62608B4E-6042-46EA-A7F3-2F322D4101F0}" destId="{9DF0D686-9B59-4C3B-8C74-54510F6E4998}" srcOrd="0" destOrd="0" presId="urn:microsoft.com/office/officeart/2018/5/layout/CenteredIconLabelDescriptionList"/>
    <dgm:cxn modelId="{0C5F6F1A-2A7B-482A-8EFE-AB055F8B27A8}" srcId="{B52D57B8-2D14-4730-9BC4-BAB4F1E7519E}" destId="{D5C7595E-C680-40F7-9E15-45885F0B313B}" srcOrd="3" destOrd="0" parTransId="{F1BC6331-D4F6-455F-8A28-C697CF7125CB}" sibTransId="{3B6F2138-2D0D-42B6-BF84-27C8ED4AF16D}"/>
    <dgm:cxn modelId="{EE51D71D-A637-45C3-A7E9-31217BBB67EB}" srcId="{B52D57B8-2D14-4730-9BC4-BAB4F1E7519E}" destId="{4A8CB9A2-212C-446B-9062-467BBDD3344A}" srcOrd="1" destOrd="0" parTransId="{DD3496C2-1853-474B-BDAC-8028D1DCEA7A}" sibTransId="{36784CC8-7C16-4644-A788-5626DE74BB65}"/>
    <dgm:cxn modelId="{5C089625-242A-435F-ACF5-84E8BFB70A92}" srcId="{B52D57B8-2D14-4730-9BC4-BAB4F1E7519E}" destId="{58C75893-BF53-4241-8D25-D14E8CB09911}" srcOrd="0" destOrd="0" parTransId="{6C7717D0-1AA2-4319-8936-4C9A88FA5BFC}" sibTransId="{428AA48D-221E-4109-B537-88101914136E}"/>
    <dgm:cxn modelId="{F7526C34-6546-4E6A-B1A5-CCC0064F01CF}" srcId="{B52D57B8-2D14-4730-9BC4-BAB4F1E7519E}" destId="{62608B4E-6042-46EA-A7F3-2F322D4101F0}" srcOrd="2" destOrd="0" parTransId="{3A5A1B3F-0430-451F-8523-B7DE78BC0E35}" sibTransId="{6F676B38-33E0-4EA8-9A86-F8BC7C70E74A}"/>
    <dgm:cxn modelId="{187FCF4C-D2CA-4558-B0AA-9AE8C7E54DA5}" type="presOf" srcId="{5E2E811C-94EE-4D4A-BDC1-0E57B922977C}" destId="{439467E9-A5B6-4556-AD18-1BB412A84F59}" srcOrd="0" destOrd="1" presId="urn:microsoft.com/office/officeart/2018/5/layout/CenteredIconLabelDescriptionList"/>
    <dgm:cxn modelId="{FC0A8686-1730-4BE4-9CFA-FC3BEB6E101A}" type="presOf" srcId="{D5C7595E-C680-40F7-9E15-45885F0B313B}" destId="{7EC8E6C7-86F8-4C60-876C-34FABD6493A4}" srcOrd="0" destOrd="0" presId="urn:microsoft.com/office/officeart/2018/5/layout/CenteredIconLabelDescriptionList"/>
    <dgm:cxn modelId="{36AEF68B-9CF3-472A-91F9-3710214976AB}" type="presOf" srcId="{4A8CB9A2-212C-446B-9062-467BBDD3344A}" destId="{9B00F213-D1CD-4959-A149-FEA0615F0B21}" srcOrd="0" destOrd="0" presId="urn:microsoft.com/office/officeart/2018/5/layout/CenteredIconLabelDescriptionList"/>
    <dgm:cxn modelId="{B74D79C2-7304-4A47-9E51-8B7ACFD07482}" type="presOf" srcId="{B52D57B8-2D14-4730-9BC4-BAB4F1E7519E}" destId="{3185365A-B790-40A7-95F3-25ECEB357285}" srcOrd="0" destOrd="0" presId="urn:microsoft.com/office/officeart/2018/5/layout/CenteredIconLabelDescriptionList"/>
    <dgm:cxn modelId="{4401BDD5-B614-48EA-A8EB-B095ED8EAFDB}" srcId="{D5C7595E-C680-40F7-9E15-45885F0B313B}" destId="{5924B2A3-3AB2-4CF0-A14F-3F9A7D435B32}" srcOrd="0" destOrd="0" parTransId="{24A97F4E-ACC2-43F3-97A5-0E4E3D6F6F56}" sibTransId="{CA04654F-29DA-44A7-9747-BF5151ECBF78}"/>
    <dgm:cxn modelId="{F7A5D2D6-B511-4DA5-BD95-701D3928B256}" type="presOf" srcId="{58C75893-BF53-4241-8D25-D14E8CB09911}" destId="{CDA56467-78BC-4B7B-84F4-FDF9AE0F1534}" srcOrd="0" destOrd="0" presId="urn:microsoft.com/office/officeart/2018/5/layout/CenteredIconLabelDescriptionList"/>
    <dgm:cxn modelId="{4678AF93-FC16-4198-8EE2-50FB4F20B7C1}" type="presParOf" srcId="{3185365A-B790-40A7-95F3-25ECEB357285}" destId="{07CA9398-8E01-44F9-8FF0-9D255A738EF7}" srcOrd="0" destOrd="0" presId="urn:microsoft.com/office/officeart/2018/5/layout/CenteredIconLabelDescriptionList"/>
    <dgm:cxn modelId="{97A82EE7-518E-4FB2-A3BB-0120671741BB}" type="presParOf" srcId="{07CA9398-8E01-44F9-8FF0-9D255A738EF7}" destId="{12949033-21E9-4580-B4BD-B3280E7857F4}" srcOrd="0" destOrd="0" presId="urn:microsoft.com/office/officeart/2018/5/layout/CenteredIconLabelDescriptionList"/>
    <dgm:cxn modelId="{F072AD2E-864B-4DB4-82C0-6944137F6F3D}" type="presParOf" srcId="{07CA9398-8E01-44F9-8FF0-9D255A738EF7}" destId="{535ED5BD-F925-45CF-8FFB-5210315EBA5C}" srcOrd="1" destOrd="0" presId="urn:microsoft.com/office/officeart/2018/5/layout/CenteredIconLabelDescriptionList"/>
    <dgm:cxn modelId="{0DE8A786-4825-47C0-8D00-20BCAEDC4A98}" type="presParOf" srcId="{07CA9398-8E01-44F9-8FF0-9D255A738EF7}" destId="{CDA56467-78BC-4B7B-84F4-FDF9AE0F1534}" srcOrd="2" destOrd="0" presId="urn:microsoft.com/office/officeart/2018/5/layout/CenteredIconLabelDescriptionList"/>
    <dgm:cxn modelId="{22A07BC2-5055-4FAD-8E31-991D1F1515A2}" type="presParOf" srcId="{07CA9398-8E01-44F9-8FF0-9D255A738EF7}" destId="{6BEDA8C1-254C-49B1-BB2A-A555445461FF}" srcOrd="3" destOrd="0" presId="urn:microsoft.com/office/officeart/2018/5/layout/CenteredIconLabelDescriptionList"/>
    <dgm:cxn modelId="{1AA81D1C-4848-4882-BC5D-9DE8CEACA2AE}" type="presParOf" srcId="{07CA9398-8E01-44F9-8FF0-9D255A738EF7}" destId="{28FF7838-0C67-459C-BB24-96EAB0B5E828}" srcOrd="4" destOrd="0" presId="urn:microsoft.com/office/officeart/2018/5/layout/CenteredIconLabelDescriptionList"/>
    <dgm:cxn modelId="{9B14CC5F-28E4-4351-A4E7-D2774EE37208}" type="presParOf" srcId="{3185365A-B790-40A7-95F3-25ECEB357285}" destId="{0AA8AD70-2FC0-426B-8DAC-DF6A9B8C075C}" srcOrd="1" destOrd="0" presId="urn:microsoft.com/office/officeart/2018/5/layout/CenteredIconLabelDescriptionList"/>
    <dgm:cxn modelId="{3E717A55-905D-4E99-8306-DC261D971F0B}" type="presParOf" srcId="{3185365A-B790-40A7-95F3-25ECEB357285}" destId="{805F7BC0-27AE-414D-99D7-BFE45FF9927D}" srcOrd="2" destOrd="0" presId="urn:microsoft.com/office/officeart/2018/5/layout/CenteredIconLabelDescriptionList"/>
    <dgm:cxn modelId="{F1469B54-2E63-49E1-831C-583DD9460997}" type="presParOf" srcId="{805F7BC0-27AE-414D-99D7-BFE45FF9927D}" destId="{EAF7486E-A8CE-4EE4-B77E-102B69E3FFC9}" srcOrd="0" destOrd="0" presId="urn:microsoft.com/office/officeart/2018/5/layout/CenteredIconLabelDescriptionList"/>
    <dgm:cxn modelId="{3489A840-BA60-435C-863B-D152FE6F1D31}" type="presParOf" srcId="{805F7BC0-27AE-414D-99D7-BFE45FF9927D}" destId="{B0FD614F-5001-4F68-8A77-C6589121362A}" srcOrd="1" destOrd="0" presId="urn:microsoft.com/office/officeart/2018/5/layout/CenteredIconLabelDescriptionList"/>
    <dgm:cxn modelId="{AC859266-A432-4C45-BC3E-8D715BCC20CF}" type="presParOf" srcId="{805F7BC0-27AE-414D-99D7-BFE45FF9927D}" destId="{9B00F213-D1CD-4959-A149-FEA0615F0B21}" srcOrd="2" destOrd="0" presId="urn:microsoft.com/office/officeart/2018/5/layout/CenteredIconLabelDescriptionList"/>
    <dgm:cxn modelId="{9CF5C280-64CB-4412-9F94-579E05F52D65}" type="presParOf" srcId="{805F7BC0-27AE-414D-99D7-BFE45FF9927D}" destId="{8225441B-D94E-4ACD-B501-EDA60A873AD0}" srcOrd="3" destOrd="0" presId="urn:microsoft.com/office/officeart/2018/5/layout/CenteredIconLabelDescriptionList"/>
    <dgm:cxn modelId="{28E4EEDA-B4C2-4DF3-81BC-59E742E4108C}" type="presParOf" srcId="{805F7BC0-27AE-414D-99D7-BFE45FF9927D}" destId="{373EC3A2-0899-4A98-A31B-693A6EFAE826}" srcOrd="4" destOrd="0" presId="urn:microsoft.com/office/officeart/2018/5/layout/CenteredIconLabelDescriptionList"/>
    <dgm:cxn modelId="{B2A00872-2E57-4EE7-88A4-D6FACD344085}" type="presParOf" srcId="{3185365A-B790-40A7-95F3-25ECEB357285}" destId="{9F83FFF7-4B93-413C-8E21-E414EF1A146E}" srcOrd="3" destOrd="0" presId="urn:microsoft.com/office/officeart/2018/5/layout/CenteredIconLabelDescriptionList"/>
    <dgm:cxn modelId="{CF363CCC-FB22-4815-B8C3-303633A3C621}" type="presParOf" srcId="{3185365A-B790-40A7-95F3-25ECEB357285}" destId="{1A7FB216-7A46-4A98-A4F0-F89949B18C0D}" srcOrd="4" destOrd="0" presId="urn:microsoft.com/office/officeart/2018/5/layout/CenteredIconLabelDescriptionList"/>
    <dgm:cxn modelId="{F2FFD5D6-FCFF-4F2D-8A6C-985ADF8399E2}" type="presParOf" srcId="{1A7FB216-7A46-4A98-A4F0-F89949B18C0D}" destId="{8DF1CD0E-7F65-4052-AC07-09D4E88D1747}" srcOrd="0" destOrd="0" presId="urn:microsoft.com/office/officeart/2018/5/layout/CenteredIconLabelDescriptionList"/>
    <dgm:cxn modelId="{0C9EC553-8208-4774-A5FD-52A19170DC77}" type="presParOf" srcId="{1A7FB216-7A46-4A98-A4F0-F89949B18C0D}" destId="{96B352B5-62BE-414B-9161-8A149AACBB52}" srcOrd="1" destOrd="0" presId="urn:microsoft.com/office/officeart/2018/5/layout/CenteredIconLabelDescriptionList"/>
    <dgm:cxn modelId="{B0A1D2F3-6553-40D9-B53F-2867AB1B66D9}" type="presParOf" srcId="{1A7FB216-7A46-4A98-A4F0-F89949B18C0D}" destId="{9DF0D686-9B59-4C3B-8C74-54510F6E4998}" srcOrd="2" destOrd="0" presId="urn:microsoft.com/office/officeart/2018/5/layout/CenteredIconLabelDescriptionList"/>
    <dgm:cxn modelId="{D857548F-E194-4988-887E-5A836DC7DAF2}" type="presParOf" srcId="{1A7FB216-7A46-4A98-A4F0-F89949B18C0D}" destId="{E9A85ABC-792C-495C-80F7-59EBDD8C3F65}" srcOrd="3" destOrd="0" presId="urn:microsoft.com/office/officeart/2018/5/layout/CenteredIconLabelDescriptionList"/>
    <dgm:cxn modelId="{53F8BC5B-68B3-42D2-A135-485AF5C90D04}" type="presParOf" srcId="{1A7FB216-7A46-4A98-A4F0-F89949B18C0D}" destId="{8E9402F0-6768-4DF0-A29F-45A7367B0D99}" srcOrd="4" destOrd="0" presId="urn:microsoft.com/office/officeart/2018/5/layout/CenteredIconLabelDescriptionList"/>
    <dgm:cxn modelId="{29D12600-AB77-4C59-9B35-B72719602B91}" type="presParOf" srcId="{3185365A-B790-40A7-95F3-25ECEB357285}" destId="{84B759C7-E966-4761-9A56-E95A7E6F1DB1}" srcOrd="5" destOrd="0" presId="urn:microsoft.com/office/officeart/2018/5/layout/CenteredIconLabelDescriptionList"/>
    <dgm:cxn modelId="{86A773CA-0691-4EBE-8719-24576DD3FF99}" type="presParOf" srcId="{3185365A-B790-40A7-95F3-25ECEB357285}" destId="{0E9D7F63-D3B5-45D7-8B05-EB0598E7626B}" srcOrd="6" destOrd="0" presId="urn:microsoft.com/office/officeart/2018/5/layout/CenteredIconLabelDescriptionList"/>
    <dgm:cxn modelId="{AAAFFFF3-3A8C-426F-90B6-D814B2D6831C}" type="presParOf" srcId="{0E9D7F63-D3B5-45D7-8B05-EB0598E7626B}" destId="{9056E0E5-930F-43E7-931C-339B2145ADDF}" srcOrd="0" destOrd="0" presId="urn:microsoft.com/office/officeart/2018/5/layout/CenteredIconLabelDescriptionList"/>
    <dgm:cxn modelId="{2F88AD20-A979-4D1E-B0AB-A2BDD9CF4CD3}" type="presParOf" srcId="{0E9D7F63-D3B5-45D7-8B05-EB0598E7626B}" destId="{09266A07-9D33-4942-9BE9-5F7347A52386}" srcOrd="1" destOrd="0" presId="urn:microsoft.com/office/officeart/2018/5/layout/CenteredIconLabelDescriptionList"/>
    <dgm:cxn modelId="{7E77B5D3-E748-443A-A5F6-27039B68A947}" type="presParOf" srcId="{0E9D7F63-D3B5-45D7-8B05-EB0598E7626B}" destId="{7EC8E6C7-86F8-4C60-876C-34FABD6493A4}" srcOrd="2" destOrd="0" presId="urn:microsoft.com/office/officeart/2018/5/layout/CenteredIconLabelDescriptionList"/>
    <dgm:cxn modelId="{295C16A7-582A-4C67-8072-0E18E387F0E8}" type="presParOf" srcId="{0E9D7F63-D3B5-45D7-8B05-EB0598E7626B}" destId="{4BDD05F1-7050-4E2A-B29E-BFD34A78F740}" srcOrd="3" destOrd="0" presId="urn:microsoft.com/office/officeart/2018/5/layout/CenteredIconLabelDescriptionList"/>
    <dgm:cxn modelId="{D5D1A149-963B-46C4-9C7D-F4BE30FF7A37}" type="presParOf" srcId="{0E9D7F63-D3B5-45D7-8B05-EB0598E7626B}" destId="{439467E9-A5B6-4556-AD18-1BB412A84F59}"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F6DC04-727F-4BB4-8F50-92029A229B21}"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8A2AE2CA-EED1-42A5-90BA-92D5AFFEC93F}">
      <dgm:prSet/>
      <dgm:spPr/>
      <dgm:t>
        <a:bodyPr/>
        <a:lstStyle/>
        <a:p>
          <a:r>
            <a:rPr lang="en-US" dirty="0"/>
            <a:t>Social </a:t>
          </a:r>
        </a:p>
      </dgm:t>
    </dgm:pt>
    <dgm:pt modelId="{C6F51560-5BE6-4CC6-8829-4EDDCABE20B4}" type="parTrans" cxnId="{E56D8A12-0E50-40A4-9A40-6DDBBDFB9459}">
      <dgm:prSet/>
      <dgm:spPr/>
      <dgm:t>
        <a:bodyPr/>
        <a:lstStyle/>
        <a:p>
          <a:endParaRPr lang="en-US"/>
        </a:p>
      </dgm:t>
    </dgm:pt>
    <dgm:pt modelId="{3586F189-A0B0-4934-B83E-F65B1DD68B83}" type="sibTrans" cxnId="{E56D8A12-0E50-40A4-9A40-6DDBBDFB9459}">
      <dgm:prSet/>
      <dgm:spPr/>
      <dgm:t>
        <a:bodyPr/>
        <a:lstStyle/>
        <a:p>
          <a:endParaRPr lang="en-US"/>
        </a:p>
      </dgm:t>
    </dgm:pt>
    <dgm:pt modelId="{B7901B3B-6607-4E01-A8C1-0965CF98584C}">
      <dgm:prSet/>
      <dgm:spPr/>
      <dgm:t>
        <a:bodyPr/>
        <a:lstStyle/>
        <a:p>
          <a:r>
            <a:rPr lang="en-AU" dirty="0"/>
            <a:t>Environmental </a:t>
          </a:r>
          <a:endParaRPr lang="en-US" dirty="0"/>
        </a:p>
      </dgm:t>
    </dgm:pt>
    <dgm:pt modelId="{83D94FE3-8BFF-4DDA-8287-5E5DFE997ADA}" type="parTrans" cxnId="{DE1C8A59-9431-4623-8831-04AE3A2DAE29}">
      <dgm:prSet/>
      <dgm:spPr/>
      <dgm:t>
        <a:bodyPr/>
        <a:lstStyle/>
        <a:p>
          <a:endParaRPr lang="en-US"/>
        </a:p>
      </dgm:t>
    </dgm:pt>
    <dgm:pt modelId="{074B29E5-221F-4595-B556-4BAEEA727828}" type="sibTrans" cxnId="{DE1C8A59-9431-4623-8831-04AE3A2DAE29}">
      <dgm:prSet/>
      <dgm:spPr/>
      <dgm:t>
        <a:bodyPr/>
        <a:lstStyle/>
        <a:p>
          <a:endParaRPr lang="en-US"/>
        </a:p>
      </dgm:t>
    </dgm:pt>
    <dgm:pt modelId="{CBA3F470-2720-45FD-AB54-9423BAFFA7C8}">
      <dgm:prSet/>
      <dgm:spPr/>
      <dgm:t>
        <a:bodyPr/>
        <a:lstStyle/>
        <a:p>
          <a:r>
            <a:rPr lang="en-AU" dirty="0"/>
            <a:t>Socio-economic </a:t>
          </a:r>
          <a:endParaRPr lang="en-US" dirty="0"/>
        </a:p>
      </dgm:t>
    </dgm:pt>
    <dgm:pt modelId="{0B7E25D3-BB62-4780-A061-F1911BAC8E6C}" type="parTrans" cxnId="{47E79962-0DF7-41C8-B8FD-4E50F67B9406}">
      <dgm:prSet/>
      <dgm:spPr/>
      <dgm:t>
        <a:bodyPr/>
        <a:lstStyle/>
        <a:p>
          <a:endParaRPr lang="en-US"/>
        </a:p>
      </dgm:t>
    </dgm:pt>
    <dgm:pt modelId="{99ADBCD2-36B0-43AE-AF25-33A0715EC4BB}" type="sibTrans" cxnId="{47E79962-0DF7-41C8-B8FD-4E50F67B9406}">
      <dgm:prSet/>
      <dgm:spPr/>
      <dgm:t>
        <a:bodyPr/>
        <a:lstStyle/>
        <a:p>
          <a:endParaRPr lang="en-US"/>
        </a:p>
      </dgm:t>
    </dgm:pt>
    <dgm:pt modelId="{FF95788A-7922-4CBF-A190-B4DECC23C50C}">
      <dgm:prSet/>
      <dgm:spPr/>
      <dgm:t>
        <a:bodyPr/>
        <a:lstStyle/>
        <a:p>
          <a:r>
            <a:rPr lang="en-AU" dirty="0"/>
            <a:t>Biological</a:t>
          </a:r>
          <a:endParaRPr lang="en-US" dirty="0"/>
        </a:p>
      </dgm:t>
    </dgm:pt>
    <dgm:pt modelId="{E46E480A-7B1D-43FA-91F7-32291D57DEEF}" type="parTrans" cxnId="{78285926-5C73-4AB3-98FF-FAAC310470E8}">
      <dgm:prSet/>
      <dgm:spPr/>
      <dgm:t>
        <a:bodyPr/>
        <a:lstStyle/>
        <a:p>
          <a:endParaRPr lang="en-US"/>
        </a:p>
      </dgm:t>
    </dgm:pt>
    <dgm:pt modelId="{86B7452C-EFF6-4DD7-AD57-40578254C5DE}" type="sibTrans" cxnId="{78285926-5C73-4AB3-98FF-FAAC310470E8}">
      <dgm:prSet/>
      <dgm:spPr/>
      <dgm:t>
        <a:bodyPr/>
        <a:lstStyle/>
        <a:p>
          <a:endParaRPr lang="en-US"/>
        </a:p>
      </dgm:t>
    </dgm:pt>
    <dgm:pt modelId="{0E2CF87D-8F4B-465B-8E42-88B1725597E2}">
      <dgm:prSet/>
      <dgm:spPr/>
      <dgm:t>
        <a:bodyPr/>
        <a:lstStyle/>
        <a:p>
          <a:r>
            <a:rPr lang="en-US" dirty="0"/>
            <a:t>Social gradient</a:t>
          </a:r>
        </a:p>
      </dgm:t>
    </dgm:pt>
    <dgm:pt modelId="{87EA087E-3656-4538-84E8-4F894C18EE07}" type="parTrans" cxnId="{995884CB-F325-488B-B30D-07C24848B636}">
      <dgm:prSet/>
      <dgm:spPr/>
      <dgm:t>
        <a:bodyPr/>
        <a:lstStyle/>
        <a:p>
          <a:endParaRPr lang="en-AU"/>
        </a:p>
      </dgm:t>
    </dgm:pt>
    <dgm:pt modelId="{B52A7229-EDB7-436F-A508-3EA843A04626}" type="sibTrans" cxnId="{995884CB-F325-488B-B30D-07C24848B636}">
      <dgm:prSet/>
      <dgm:spPr/>
    </dgm:pt>
    <dgm:pt modelId="{3A09FEFE-C620-4C1E-8B24-9738E93650CB}">
      <dgm:prSet/>
      <dgm:spPr/>
      <dgm:t>
        <a:bodyPr/>
        <a:lstStyle/>
        <a:p>
          <a:r>
            <a:rPr lang="en-US" dirty="0"/>
            <a:t>Unemployment</a:t>
          </a:r>
        </a:p>
      </dgm:t>
    </dgm:pt>
    <dgm:pt modelId="{30EBCFD2-10CD-4F63-BA34-3F71ADB701CD}" type="parTrans" cxnId="{5163590E-E3FD-4DFC-83E6-985D8E01E5DA}">
      <dgm:prSet/>
      <dgm:spPr/>
      <dgm:t>
        <a:bodyPr/>
        <a:lstStyle/>
        <a:p>
          <a:endParaRPr lang="en-AU"/>
        </a:p>
      </dgm:t>
    </dgm:pt>
    <dgm:pt modelId="{79246483-0FB9-4CD8-8CF7-2C7E1BE6ACDA}" type="sibTrans" cxnId="{5163590E-E3FD-4DFC-83E6-985D8E01E5DA}">
      <dgm:prSet/>
      <dgm:spPr/>
    </dgm:pt>
    <dgm:pt modelId="{2E16394C-38B9-4D7F-A456-4E091D73621F}">
      <dgm:prSet/>
      <dgm:spPr/>
      <dgm:t>
        <a:bodyPr/>
        <a:lstStyle/>
        <a:p>
          <a:r>
            <a:rPr lang="en-US" dirty="0"/>
            <a:t>Early life</a:t>
          </a:r>
        </a:p>
      </dgm:t>
    </dgm:pt>
    <dgm:pt modelId="{7A7966CC-BA40-401A-9401-DAD24A9EA01B}" type="parTrans" cxnId="{EEC9F6E5-9D38-46B1-A702-25F0DCF62740}">
      <dgm:prSet/>
      <dgm:spPr/>
      <dgm:t>
        <a:bodyPr/>
        <a:lstStyle/>
        <a:p>
          <a:endParaRPr lang="en-AU"/>
        </a:p>
      </dgm:t>
    </dgm:pt>
    <dgm:pt modelId="{E147077E-EB0E-4ED5-B3B6-350DAC98443A}" type="sibTrans" cxnId="{EEC9F6E5-9D38-46B1-A702-25F0DCF62740}">
      <dgm:prSet/>
      <dgm:spPr/>
    </dgm:pt>
    <dgm:pt modelId="{3F0FFD83-E5CF-4BE4-A4A4-81D8F80C46EB}">
      <dgm:prSet/>
      <dgm:spPr/>
      <dgm:t>
        <a:bodyPr/>
        <a:lstStyle/>
        <a:p>
          <a:r>
            <a:rPr lang="en-US" dirty="0"/>
            <a:t>Social exclusion</a:t>
          </a:r>
        </a:p>
      </dgm:t>
    </dgm:pt>
    <dgm:pt modelId="{E4FAB534-63F8-4A1E-9BF7-9D84E73A0D50}" type="parTrans" cxnId="{58728A78-880A-46BC-B6F7-15C216535697}">
      <dgm:prSet/>
      <dgm:spPr/>
      <dgm:t>
        <a:bodyPr/>
        <a:lstStyle/>
        <a:p>
          <a:endParaRPr lang="en-AU"/>
        </a:p>
      </dgm:t>
    </dgm:pt>
    <dgm:pt modelId="{53CA3650-9030-4F64-BA60-8B0BB32F72F5}" type="sibTrans" cxnId="{58728A78-880A-46BC-B6F7-15C216535697}">
      <dgm:prSet/>
      <dgm:spPr/>
    </dgm:pt>
    <dgm:pt modelId="{91DA7D7C-EE4A-4103-95AE-DA4E59C706DB}">
      <dgm:prSet/>
      <dgm:spPr/>
      <dgm:t>
        <a:bodyPr/>
        <a:lstStyle/>
        <a:p>
          <a:r>
            <a:rPr lang="en-US" dirty="0"/>
            <a:t>Work</a:t>
          </a:r>
        </a:p>
      </dgm:t>
    </dgm:pt>
    <dgm:pt modelId="{463DFA2C-9895-4C37-8157-3ADBFEAE4808}" type="parTrans" cxnId="{42C94B36-3014-4BE8-A0B9-7C70BD07961B}">
      <dgm:prSet/>
      <dgm:spPr/>
      <dgm:t>
        <a:bodyPr/>
        <a:lstStyle/>
        <a:p>
          <a:endParaRPr lang="en-AU"/>
        </a:p>
      </dgm:t>
    </dgm:pt>
    <dgm:pt modelId="{6921E50B-A1B2-4E86-9F76-D1EB5FB00121}" type="sibTrans" cxnId="{42C94B36-3014-4BE8-A0B9-7C70BD07961B}">
      <dgm:prSet/>
      <dgm:spPr/>
    </dgm:pt>
    <dgm:pt modelId="{901E95AD-4CE7-4298-B0B2-AC76FBEDDCCA}">
      <dgm:prSet/>
      <dgm:spPr/>
      <dgm:t>
        <a:bodyPr/>
        <a:lstStyle/>
        <a:p>
          <a:r>
            <a:rPr lang="en-US" dirty="0"/>
            <a:t>Stress</a:t>
          </a:r>
        </a:p>
      </dgm:t>
    </dgm:pt>
    <dgm:pt modelId="{50412872-8D08-4413-81D6-6629CB2745A1}" type="parTrans" cxnId="{CC21DE88-FE88-4164-90E5-A352F64140A2}">
      <dgm:prSet/>
      <dgm:spPr/>
      <dgm:t>
        <a:bodyPr/>
        <a:lstStyle/>
        <a:p>
          <a:endParaRPr lang="en-AU"/>
        </a:p>
      </dgm:t>
    </dgm:pt>
    <dgm:pt modelId="{7F8BFA25-218C-43AE-9CE8-3DE0F673A6F0}" type="sibTrans" cxnId="{CC21DE88-FE88-4164-90E5-A352F64140A2}">
      <dgm:prSet/>
      <dgm:spPr/>
    </dgm:pt>
    <dgm:pt modelId="{AB6AC56A-A857-45BC-8AD4-6E9A4C23EE3D}">
      <dgm:prSet/>
      <dgm:spPr/>
      <dgm:t>
        <a:bodyPr/>
        <a:lstStyle/>
        <a:p>
          <a:r>
            <a:rPr lang="en-US" dirty="0"/>
            <a:t>Addiction</a:t>
          </a:r>
        </a:p>
      </dgm:t>
    </dgm:pt>
    <dgm:pt modelId="{AFC64B53-B82B-4E1D-9AB2-00F15DC73129}" type="parTrans" cxnId="{D9331A54-E60D-453B-B572-853B7D42D0C9}">
      <dgm:prSet/>
      <dgm:spPr/>
      <dgm:t>
        <a:bodyPr/>
        <a:lstStyle/>
        <a:p>
          <a:endParaRPr lang="en-AU"/>
        </a:p>
      </dgm:t>
    </dgm:pt>
    <dgm:pt modelId="{0C4A8D5D-7EC6-4FC0-8E3B-25F486AC36E9}" type="sibTrans" cxnId="{D9331A54-E60D-453B-B572-853B7D42D0C9}">
      <dgm:prSet/>
      <dgm:spPr/>
    </dgm:pt>
    <dgm:pt modelId="{EEBA7D4E-124E-4F7A-9FB9-37F7A3F5EC34}">
      <dgm:prSet/>
      <dgm:spPr/>
      <dgm:t>
        <a:bodyPr/>
        <a:lstStyle/>
        <a:p>
          <a:r>
            <a:rPr lang="en-US" dirty="0"/>
            <a:t>Food </a:t>
          </a:r>
        </a:p>
      </dgm:t>
    </dgm:pt>
    <dgm:pt modelId="{74D0C765-E270-4C09-A78C-345723132843}" type="parTrans" cxnId="{1028B5FB-F78D-4744-BE2F-0A733DA24897}">
      <dgm:prSet/>
      <dgm:spPr/>
      <dgm:t>
        <a:bodyPr/>
        <a:lstStyle/>
        <a:p>
          <a:endParaRPr lang="en-AU"/>
        </a:p>
      </dgm:t>
    </dgm:pt>
    <dgm:pt modelId="{BC5B0382-4626-48D7-B464-399EFEB80E56}" type="sibTrans" cxnId="{1028B5FB-F78D-4744-BE2F-0A733DA24897}">
      <dgm:prSet/>
      <dgm:spPr/>
    </dgm:pt>
    <dgm:pt modelId="{9A62865C-D2FA-4D08-BA2C-37CC51A55EA3}">
      <dgm:prSet/>
      <dgm:spPr/>
      <dgm:t>
        <a:bodyPr/>
        <a:lstStyle/>
        <a:p>
          <a:r>
            <a:rPr lang="en-US" dirty="0"/>
            <a:t>Transport</a:t>
          </a:r>
        </a:p>
      </dgm:t>
    </dgm:pt>
    <dgm:pt modelId="{15566DB3-5E8D-4B54-8522-797DEBD05AA9}" type="parTrans" cxnId="{6D9A81DC-EE81-4C6C-9C19-C24DD389A121}">
      <dgm:prSet/>
      <dgm:spPr/>
      <dgm:t>
        <a:bodyPr/>
        <a:lstStyle/>
        <a:p>
          <a:endParaRPr lang="en-AU"/>
        </a:p>
      </dgm:t>
    </dgm:pt>
    <dgm:pt modelId="{162AC5BD-0014-484E-B294-A3CFE1712748}" type="sibTrans" cxnId="{6D9A81DC-EE81-4C6C-9C19-C24DD389A121}">
      <dgm:prSet/>
      <dgm:spPr/>
    </dgm:pt>
    <dgm:pt modelId="{7A4804B0-F714-4FD6-956D-E361AC8C692A}">
      <dgm:prSet/>
      <dgm:spPr/>
      <dgm:t>
        <a:bodyPr/>
        <a:lstStyle/>
        <a:p>
          <a:r>
            <a:rPr lang="en-US" dirty="0"/>
            <a:t>Social support</a:t>
          </a:r>
        </a:p>
      </dgm:t>
    </dgm:pt>
    <dgm:pt modelId="{69E49466-E276-4EA6-A419-B0684447AA45}" type="parTrans" cxnId="{E4D00B56-D9CF-43E6-AE3A-D7F4CB6747BD}">
      <dgm:prSet/>
      <dgm:spPr/>
      <dgm:t>
        <a:bodyPr/>
        <a:lstStyle/>
        <a:p>
          <a:endParaRPr lang="en-AU"/>
        </a:p>
      </dgm:t>
    </dgm:pt>
    <dgm:pt modelId="{E48804FE-71BB-4C39-A547-4DD23616FD78}" type="sibTrans" cxnId="{E4D00B56-D9CF-43E6-AE3A-D7F4CB6747BD}">
      <dgm:prSet/>
      <dgm:spPr/>
    </dgm:pt>
    <dgm:pt modelId="{2206A311-66D1-4034-9B37-6535397CD15D}">
      <dgm:prSet/>
      <dgm:spPr/>
      <dgm:t>
        <a:bodyPr/>
        <a:lstStyle/>
        <a:p>
          <a:r>
            <a:rPr lang="en-US" dirty="0"/>
            <a:t>culture</a:t>
          </a:r>
        </a:p>
      </dgm:t>
    </dgm:pt>
    <dgm:pt modelId="{B6AD21C5-FEFB-4165-87BC-F8A116D4E93F}" type="parTrans" cxnId="{A42435BD-F43C-4AC0-9DE9-1217FED6C6FC}">
      <dgm:prSet/>
      <dgm:spPr/>
      <dgm:t>
        <a:bodyPr/>
        <a:lstStyle/>
        <a:p>
          <a:endParaRPr lang="en-AU"/>
        </a:p>
      </dgm:t>
    </dgm:pt>
    <dgm:pt modelId="{8632FBA9-1FDD-4C3C-9D2C-14EAFF3144BF}" type="sibTrans" cxnId="{A42435BD-F43C-4AC0-9DE9-1217FED6C6FC}">
      <dgm:prSet/>
      <dgm:spPr/>
    </dgm:pt>
    <dgm:pt modelId="{AEF63847-A611-4226-AC63-3B692AF2FA12}">
      <dgm:prSet/>
      <dgm:spPr/>
      <dgm:t>
        <a:bodyPr/>
        <a:lstStyle/>
        <a:p>
          <a:r>
            <a:rPr lang="en-US" dirty="0"/>
            <a:t>Extreme weather</a:t>
          </a:r>
        </a:p>
      </dgm:t>
    </dgm:pt>
    <dgm:pt modelId="{8CC3759E-A51E-438A-A5BA-49BB02A730EF}" type="parTrans" cxnId="{B2C44B49-D406-460C-AA0D-4A0A26918AA0}">
      <dgm:prSet/>
      <dgm:spPr/>
      <dgm:t>
        <a:bodyPr/>
        <a:lstStyle/>
        <a:p>
          <a:endParaRPr lang="en-AU"/>
        </a:p>
      </dgm:t>
    </dgm:pt>
    <dgm:pt modelId="{91F6E9B4-EE71-4BB9-AB00-A9197A9662E7}" type="sibTrans" cxnId="{B2C44B49-D406-460C-AA0D-4A0A26918AA0}">
      <dgm:prSet/>
      <dgm:spPr/>
    </dgm:pt>
    <dgm:pt modelId="{FAA4335C-DAA1-43D8-9283-3E3F1F2F40E9}">
      <dgm:prSet/>
      <dgm:spPr/>
      <dgm:t>
        <a:bodyPr/>
        <a:lstStyle/>
        <a:p>
          <a:r>
            <a:rPr lang="en-US" dirty="0"/>
            <a:t>Bushfires</a:t>
          </a:r>
        </a:p>
      </dgm:t>
    </dgm:pt>
    <dgm:pt modelId="{6707C2FE-3EF1-4475-8BFE-C4513A0FC421}" type="parTrans" cxnId="{71AA1726-F153-4399-9A4F-E41980A83BDB}">
      <dgm:prSet/>
      <dgm:spPr/>
      <dgm:t>
        <a:bodyPr/>
        <a:lstStyle/>
        <a:p>
          <a:endParaRPr lang="en-AU"/>
        </a:p>
      </dgm:t>
    </dgm:pt>
    <dgm:pt modelId="{B1BF1A7F-1214-4F84-8A61-8D06704ABEAF}" type="sibTrans" cxnId="{71AA1726-F153-4399-9A4F-E41980A83BDB}">
      <dgm:prSet/>
      <dgm:spPr/>
    </dgm:pt>
    <dgm:pt modelId="{9A3CF729-F3F3-40CE-8403-273B09A545F5}">
      <dgm:prSet/>
      <dgm:spPr/>
      <dgm:t>
        <a:bodyPr/>
        <a:lstStyle/>
        <a:p>
          <a:r>
            <a:rPr lang="en-US" dirty="0"/>
            <a:t>Storms and flooding</a:t>
          </a:r>
        </a:p>
      </dgm:t>
    </dgm:pt>
    <dgm:pt modelId="{9A182B21-4452-43B3-A4F5-ED822D0F2102}" type="parTrans" cxnId="{79E79097-718C-4ED1-9EA5-734E7200E5D5}">
      <dgm:prSet/>
      <dgm:spPr/>
      <dgm:t>
        <a:bodyPr/>
        <a:lstStyle/>
        <a:p>
          <a:endParaRPr lang="en-AU"/>
        </a:p>
      </dgm:t>
    </dgm:pt>
    <dgm:pt modelId="{2FE55F70-71ED-4D80-8923-2D2D750081E2}" type="sibTrans" cxnId="{79E79097-718C-4ED1-9EA5-734E7200E5D5}">
      <dgm:prSet/>
      <dgm:spPr/>
    </dgm:pt>
    <dgm:pt modelId="{D7914A43-C692-45F6-9D32-12FABA9BDB93}">
      <dgm:prSet/>
      <dgm:spPr/>
      <dgm:t>
        <a:bodyPr/>
        <a:lstStyle/>
        <a:p>
          <a:r>
            <a:rPr lang="en-US" dirty="0"/>
            <a:t>Food and water quality</a:t>
          </a:r>
        </a:p>
      </dgm:t>
    </dgm:pt>
    <dgm:pt modelId="{6F8B21C1-C49B-4134-A06A-F14C99796674}" type="parTrans" cxnId="{C3227A21-9708-40AB-97FB-03A82A429EB1}">
      <dgm:prSet/>
      <dgm:spPr/>
      <dgm:t>
        <a:bodyPr/>
        <a:lstStyle/>
        <a:p>
          <a:endParaRPr lang="en-AU"/>
        </a:p>
      </dgm:t>
    </dgm:pt>
    <dgm:pt modelId="{D38F0B9D-3E5E-4FCD-A3D6-F569DD85080A}" type="sibTrans" cxnId="{C3227A21-9708-40AB-97FB-03A82A429EB1}">
      <dgm:prSet/>
      <dgm:spPr/>
    </dgm:pt>
    <dgm:pt modelId="{CB675E29-C6FB-4EC0-845B-6062C37AD5A3}">
      <dgm:prSet/>
      <dgm:spPr/>
      <dgm:t>
        <a:bodyPr/>
        <a:lstStyle/>
        <a:p>
          <a:r>
            <a:rPr lang="en-US" dirty="0"/>
            <a:t>Vector agents</a:t>
          </a:r>
        </a:p>
      </dgm:t>
    </dgm:pt>
    <dgm:pt modelId="{3663AC69-D24B-4D14-A3E6-0752FAFA9F0D}" type="parTrans" cxnId="{8EA6E753-4D04-4AA4-86CE-1910F11A17D9}">
      <dgm:prSet/>
      <dgm:spPr/>
      <dgm:t>
        <a:bodyPr/>
        <a:lstStyle/>
        <a:p>
          <a:endParaRPr lang="en-AU"/>
        </a:p>
      </dgm:t>
    </dgm:pt>
    <dgm:pt modelId="{2BF0BB21-CECE-4BA2-9646-B4213DD3DF8A}" type="sibTrans" cxnId="{8EA6E753-4D04-4AA4-86CE-1910F11A17D9}">
      <dgm:prSet/>
      <dgm:spPr/>
    </dgm:pt>
    <dgm:pt modelId="{9AB96656-1530-4264-AEB0-2E96545541C9}">
      <dgm:prSet/>
      <dgm:spPr/>
      <dgm:t>
        <a:bodyPr/>
        <a:lstStyle/>
        <a:p>
          <a:r>
            <a:rPr lang="en-US" dirty="0"/>
            <a:t>UV radiation </a:t>
          </a:r>
        </a:p>
      </dgm:t>
    </dgm:pt>
    <dgm:pt modelId="{4DA5D6FC-C056-4D2F-ABD0-10308FD8D38C}" type="parTrans" cxnId="{7943D300-18B9-402F-8064-796C504A6F39}">
      <dgm:prSet/>
      <dgm:spPr/>
      <dgm:t>
        <a:bodyPr/>
        <a:lstStyle/>
        <a:p>
          <a:endParaRPr lang="en-AU"/>
        </a:p>
      </dgm:t>
    </dgm:pt>
    <dgm:pt modelId="{4EF5E800-11F3-442A-8FA6-06EE88492862}" type="sibTrans" cxnId="{7943D300-18B9-402F-8064-796C504A6F39}">
      <dgm:prSet/>
      <dgm:spPr/>
    </dgm:pt>
    <dgm:pt modelId="{6D7976BF-3F3B-4100-9FD0-0B0138D885E9}">
      <dgm:prSet/>
      <dgm:spPr/>
      <dgm:t>
        <a:bodyPr/>
        <a:lstStyle/>
        <a:p>
          <a:r>
            <a:rPr lang="en-US" dirty="0"/>
            <a:t>Air quality</a:t>
          </a:r>
        </a:p>
      </dgm:t>
    </dgm:pt>
    <dgm:pt modelId="{C5AAC156-E815-4C6E-A7C4-A0C027DEC293}" type="parTrans" cxnId="{87895A02-45D7-45B2-A4FD-D3E05C8CBFE3}">
      <dgm:prSet/>
      <dgm:spPr/>
      <dgm:t>
        <a:bodyPr/>
        <a:lstStyle/>
        <a:p>
          <a:endParaRPr lang="en-AU"/>
        </a:p>
      </dgm:t>
    </dgm:pt>
    <dgm:pt modelId="{1FD769AC-38C0-42B9-9739-79A9610EDC6F}" type="sibTrans" cxnId="{87895A02-45D7-45B2-A4FD-D3E05C8CBFE3}">
      <dgm:prSet/>
      <dgm:spPr/>
    </dgm:pt>
    <dgm:pt modelId="{453C45A0-5909-476A-8638-BCB8109CB4D3}">
      <dgm:prSet/>
      <dgm:spPr/>
      <dgm:t>
        <a:bodyPr/>
        <a:lstStyle/>
        <a:p>
          <a:r>
            <a:rPr lang="en-US" dirty="0"/>
            <a:t>The built environment</a:t>
          </a:r>
        </a:p>
      </dgm:t>
    </dgm:pt>
    <dgm:pt modelId="{296F6A97-78DA-4543-964E-4B1FCFB1A3B5}" type="parTrans" cxnId="{2B00F59B-E4F0-480A-8B06-F212DA35BA18}">
      <dgm:prSet/>
      <dgm:spPr/>
      <dgm:t>
        <a:bodyPr/>
        <a:lstStyle/>
        <a:p>
          <a:endParaRPr lang="en-AU"/>
        </a:p>
      </dgm:t>
    </dgm:pt>
    <dgm:pt modelId="{851054F4-B349-4957-944F-5EEF6C22986A}" type="sibTrans" cxnId="{2B00F59B-E4F0-480A-8B06-F212DA35BA18}">
      <dgm:prSet/>
      <dgm:spPr/>
    </dgm:pt>
    <dgm:pt modelId="{D167FD26-8DBC-4243-A384-499528EF46BA}">
      <dgm:prSet/>
      <dgm:spPr/>
      <dgm:t>
        <a:bodyPr/>
        <a:lstStyle/>
        <a:p>
          <a:r>
            <a:rPr lang="en-US" dirty="0"/>
            <a:t>Education</a:t>
          </a:r>
        </a:p>
      </dgm:t>
    </dgm:pt>
    <dgm:pt modelId="{39FC7759-9481-4C5B-BAA4-EB3F8930F12A}" type="parTrans" cxnId="{20C292C4-B772-4E99-8668-B31103CB3E56}">
      <dgm:prSet/>
      <dgm:spPr/>
      <dgm:t>
        <a:bodyPr/>
        <a:lstStyle/>
        <a:p>
          <a:endParaRPr lang="en-AU"/>
        </a:p>
      </dgm:t>
    </dgm:pt>
    <dgm:pt modelId="{D62C3F59-28B7-4F1B-9A31-8F6B4F4B8D9C}" type="sibTrans" cxnId="{20C292C4-B772-4E99-8668-B31103CB3E56}">
      <dgm:prSet/>
      <dgm:spPr/>
    </dgm:pt>
    <dgm:pt modelId="{2D7C915E-F6D8-4F7A-A98F-CC89515ADA8A}">
      <dgm:prSet/>
      <dgm:spPr/>
      <dgm:t>
        <a:bodyPr/>
        <a:lstStyle/>
        <a:p>
          <a:r>
            <a:rPr lang="en-US" dirty="0"/>
            <a:t>Employment</a:t>
          </a:r>
        </a:p>
      </dgm:t>
    </dgm:pt>
    <dgm:pt modelId="{2481F315-ABEB-4AEA-9987-3BE290B88186}" type="parTrans" cxnId="{C4639B8B-CC26-4371-8CD9-0953B95D6500}">
      <dgm:prSet/>
      <dgm:spPr/>
      <dgm:t>
        <a:bodyPr/>
        <a:lstStyle/>
        <a:p>
          <a:endParaRPr lang="en-AU"/>
        </a:p>
      </dgm:t>
    </dgm:pt>
    <dgm:pt modelId="{FC5C25C8-9B3D-4FA9-9F22-E150063EE1E6}" type="sibTrans" cxnId="{C4639B8B-CC26-4371-8CD9-0953B95D6500}">
      <dgm:prSet/>
      <dgm:spPr/>
    </dgm:pt>
    <dgm:pt modelId="{B88EEBF0-1542-4FFE-BC4C-A998E0C5277B}">
      <dgm:prSet/>
      <dgm:spPr/>
      <dgm:t>
        <a:bodyPr/>
        <a:lstStyle/>
        <a:p>
          <a:r>
            <a:rPr lang="en-US" dirty="0"/>
            <a:t>Housing</a:t>
          </a:r>
        </a:p>
      </dgm:t>
    </dgm:pt>
    <dgm:pt modelId="{566F4F24-B63B-4E53-8EB5-024373E55304}" type="parTrans" cxnId="{ECBC1252-3859-4EF7-9A26-76CEEA470697}">
      <dgm:prSet/>
      <dgm:spPr/>
      <dgm:t>
        <a:bodyPr/>
        <a:lstStyle/>
        <a:p>
          <a:endParaRPr lang="en-AU"/>
        </a:p>
      </dgm:t>
    </dgm:pt>
    <dgm:pt modelId="{64A56D55-79C5-4822-88D4-8C2E2CCC7996}" type="sibTrans" cxnId="{ECBC1252-3859-4EF7-9A26-76CEEA470697}">
      <dgm:prSet/>
      <dgm:spPr/>
    </dgm:pt>
    <dgm:pt modelId="{994B9879-AFC4-4C77-BE28-4F98719E7011}">
      <dgm:prSet/>
      <dgm:spPr/>
      <dgm:t>
        <a:bodyPr/>
        <a:lstStyle/>
        <a:p>
          <a:r>
            <a:rPr lang="en-US" dirty="0"/>
            <a:t>Income</a:t>
          </a:r>
        </a:p>
      </dgm:t>
    </dgm:pt>
    <dgm:pt modelId="{DCCA54DE-4B87-41AA-9D75-8A3307918117}" type="parTrans" cxnId="{0C668626-1B81-469F-8923-809BD640EC71}">
      <dgm:prSet/>
      <dgm:spPr/>
      <dgm:t>
        <a:bodyPr/>
        <a:lstStyle/>
        <a:p>
          <a:endParaRPr lang="en-AU"/>
        </a:p>
      </dgm:t>
    </dgm:pt>
    <dgm:pt modelId="{03D4575A-2221-4258-8B7C-F07F755274FA}" type="sibTrans" cxnId="{0C668626-1B81-469F-8923-809BD640EC71}">
      <dgm:prSet/>
      <dgm:spPr/>
    </dgm:pt>
    <dgm:pt modelId="{F361AD8B-64D9-4C5B-A2E7-A058CAC50FF0}">
      <dgm:prSet/>
      <dgm:spPr/>
      <dgm:t>
        <a:bodyPr/>
        <a:lstStyle/>
        <a:p>
          <a:r>
            <a:rPr lang="en-US" dirty="0"/>
            <a:t>Access to services</a:t>
          </a:r>
        </a:p>
      </dgm:t>
    </dgm:pt>
    <dgm:pt modelId="{33341AA8-16D6-4C45-961E-91BB7FF87340}" type="parTrans" cxnId="{46A95DEC-3317-4F96-B369-0A430A99F477}">
      <dgm:prSet/>
      <dgm:spPr/>
      <dgm:t>
        <a:bodyPr/>
        <a:lstStyle/>
        <a:p>
          <a:endParaRPr lang="en-AU"/>
        </a:p>
      </dgm:t>
    </dgm:pt>
    <dgm:pt modelId="{ADD8A9DB-E53B-4349-B410-45BC97B1C46B}" type="sibTrans" cxnId="{46A95DEC-3317-4F96-B369-0A430A99F477}">
      <dgm:prSet/>
      <dgm:spPr/>
    </dgm:pt>
    <dgm:pt modelId="{C5A12268-AFC6-4E69-8EA8-1ED14E46957D}">
      <dgm:prSet/>
      <dgm:spPr/>
      <dgm:t>
        <a:bodyPr/>
        <a:lstStyle/>
        <a:p>
          <a:r>
            <a:rPr lang="en-US" dirty="0"/>
            <a:t>Neighborhood</a:t>
          </a:r>
        </a:p>
      </dgm:t>
    </dgm:pt>
    <dgm:pt modelId="{48785F18-2C08-4415-B52D-F4CD916D3BD9}" type="parTrans" cxnId="{C8C0B8B2-F828-4F81-B260-31CEAC082597}">
      <dgm:prSet/>
      <dgm:spPr/>
      <dgm:t>
        <a:bodyPr/>
        <a:lstStyle/>
        <a:p>
          <a:endParaRPr lang="en-AU"/>
        </a:p>
      </dgm:t>
    </dgm:pt>
    <dgm:pt modelId="{CB81C564-ADC5-438F-9139-010B2DD91EB6}" type="sibTrans" cxnId="{C8C0B8B2-F828-4F81-B260-31CEAC082597}">
      <dgm:prSet/>
      <dgm:spPr/>
    </dgm:pt>
    <dgm:pt modelId="{250DA6C1-42B5-47E8-925D-82EC71B35EF5}">
      <dgm:prSet/>
      <dgm:spPr/>
      <dgm:t>
        <a:bodyPr/>
        <a:lstStyle/>
        <a:p>
          <a:r>
            <a:rPr lang="en-US" dirty="0"/>
            <a:t>Family</a:t>
          </a:r>
        </a:p>
      </dgm:t>
    </dgm:pt>
    <dgm:pt modelId="{6B23E5BE-250D-4D3D-892B-6E42D5B73F9E}" type="parTrans" cxnId="{086C84AC-5331-48B1-9187-BC830E588C4A}">
      <dgm:prSet/>
      <dgm:spPr/>
      <dgm:t>
        <a:bodyPr/>
        <a:lstStyle/>
        <a:p>
          <a:endParaRPr lang="en-AU"/>
        </a:p>
      </dgm:t>
    </dgm:pt>
    <dgm:pt modelId="{830E3907-CE19-444D-84F1-37943EE7F317}" type="sibTrans" cxnId="{086C84AC-5331-48B1-9187-BC830E588C4A}">
      <dgm:prSet/>
      <dgm:spPr/>
    </dgm:pt>
    <dgm:pt modelId="{6E708ED2-264F-4083-ADE2-67670414F52D}">
      <dgm:prSet/>
      <dgm:spPr/>
      <dgm:t>
        <a:bodyPr/>
        <a:lstStyle/>
        <a:p>
          <a:r>
            <a:rPr lang="en-US" dirty="0"/>
            <a:t>Migration status </a:t>
          </a:r>
        </a:p>
      </dgm:t>
    </dgm:pt>
    <dgm:pt modelId="{84328737-D613-4C47-8427-0ED446297815}" type="parTrans" cxnId="{6A85CA9A-9B4F-44D9-B313-B3AB80760A95}">
      <dgm:prSet/>
      <dgm:spPr/>
      <dgm:t>
        <a:bodyPr/>
        <a:lstStyle/>
        <a:p>
          <a:endParaRPr lang="en-AU"/>
        </a:p>
      </dgm:t>
    </dgm:pt>
    <dgm:pt modelId="{73BBDE19-B641-423C-AC55-551D950AC25A}" type="sibTrans" cxnId="{6A85CA9A-9B4F-44D9-B313-B3AB80760A95}">
      <dgm:prSet/>
      <dgm:spPr/>
    </dgm:pt>
    <dgm:pt modelId="{F65A7324-F0D8-4464-A036-34EA88D2C811}">
      <dgm:prSet/>
      <dgm:spPr/>
      <dgm:t>
        <a:bodyPr/>
        <a:lstStyle/>
        <a:p>
          <a:r>
            <a:rPr lang="en-US" dirty="0"/>
            <a:t>Food security</a:t>
          </a:r>
        </a:p>
      </dgm:t>
    </dgm:pt>
    <dgm:pt modelId="{BDCEE6A6-3711-470C-82C0-10904A16C90C}" type="parTrans" cxnId="{6BC6294E-55A8-4D12-807B-D9F00A81693D}">
      <dgm:prSet/>
      <dgm:spPr/>
      <dgm:t>
        <a:bodyPr/>
        <a:lstStyle/>
        <a:p>
          <a:endParaRPr lang="en-AU"/>
        </a:p>
      </dgm:t>
    </dgm:pt>
    <dgm:pt modelId="{ECDF5314-AB8E-4DF1-89AA-311CBA0C4679}" type="sibTrans" cxnId="{6BC6294E-55A8-4D12-807B-D9F00A81693D}">
      <dgm:prSet/>
      <dgm:spPr/>
    </dgm:pt>
    <dgm:pt modelId="{FE586AA5-F117-4A35-858F-3A6156287A51}">
      <dgm:prSet/>
      <dgm:spPr/>
      <dgm:t>
        <a:bodyPr/>
        <a:lstStyle/>
        <a:p>
          <a:r>
            <a:rPr lang="en-US" dirty="0"/>
            <a:t>Body weight</a:t>
          </a:r>
        </a:p>
      </dgm:t>
    </dgm:pt>
    <dgm:pt modelId="{B3C7B259-237E-41AD-B278-959DF5E02B46}" type="parTrans" cxnId="{60EEA966-2D68-45D9-B809-91C7F9FB8243}">
      <dgm:prSet/>
      <dgm:spPr/>
      <dgm:t>
        <a:bodyPr/>
        <a:lstStyle/>
        <a:p>
          <a:endParaRPr lang="en-AU"/>
        </a:p>
      </dgm:t>
    </dgm:pt>
    <dgm:pt modelId="{CBFF7307-BDEA-4DE3-A9AB-22618346AFDA}" type="sibTrans" cxnId="{60EEA966-2D68-45D9-B809-91C7F9FB8243}">
      <dgm:prSet/>
      <dgm:spPr/>
    </dgm:pt>
    <dgm:pt modelId="{452CFB3E-A534-47F9-9C69-A3DB38EB6F20}">
      <dgm:prSet/>
      <dgm:spPr/>
      <dgm:t>
        <a:bodyPr/>
        <a:lstStyle/>
        <a:p>
          <a:r>
            <a:rPr lang="en-US" dirty="0"/>
            <a:t>Birth weight </a:t>
          </a:r>
        </a:p>
      </dgm:t>
    </dgm:pt>
    <dgm:pt modelId="{820DE61B-C83C-4C36-95BB-4C396E708722}" type="parTrans" cxnId="{B9768393-DB59-4DBA-BE61-E7E9C4C63B3E}">
      <dgm:prSet/>
      <dgm:spPr/>
      <dgm:t>
        <a:bodyPr/>
        <a:lstStyle/>
        <a:p>
          <a:endParaRPr lang="en-AU"/>
        </a:p>
      </dgm:t>
    </dgm:pt>
    <dgm:pt modelId="{271A5686-FE4B-4803-AA16-80C713B7AA27}" type="sibTrans" cxnId="{B9768393-DB59-4DBA-BE61-E7E9C4C63B3E}">
      <dgm:prSet/>
      <dgm:spPr/>
    </dgm:pt>
    <dgm:pt modelId="{8938FEC1-00BE-4E34-94D0-91EB2423E809}" type="pres">
      <dgm:prSet presAssocID="{44F6DC04-727F-4BB4-8F50-92029A229B21}" presName="Name0" presStyleCnt="0">
        <dgm:presLayoutVars>
          <dgm:dir/>
          <dgm:animLvl val="lvl"/>
          <dgm:resizeHandles val="exact"/>
        </dgm:presLayoutVars>
      </dgm:prSet>
      <dgm:spPr/>
    </dgm:pt>
    <dgm:pt modelId="{0DEC8E1D-C7BA-46AE-B036-BD935FC8B7AF}" type="pres">
      <dgm:prSet presAssocID="{8A2AE2CA-EED1-42A5-90BA-92D5AFFEC93F}" presName="composite" presStyleCnt="0"/>
      <dgm:spPr/>
    </dgm:pt>
    <dgm:pt modelId="{514F8228-B9B2-4376-8659-15AF65C36532}" type="pres">
      <dgm:prSet presAssocID="{8A2AE2CA-EED1-42A5-90BA-92D5AFFEC93F}" presName="parTx" presStyleLbl="alignNode1" presStyleIdx="0" presStyleCnt="4">
        <dgm:presLayoutVars>
          <dgm:chMax val="0"/>
          <dgm:chPref val="0"/>
          <dgm:bulletEnabled val="1"/>
        </dgm:presLayoutVars>
      </dgm:prSet>
      <dgm:spPr/>
    </dgm:pt>
    <dgm:pt modelId="{F4E5FF23-A9DF-4CE5-83AC-24A05F2A308D}" type="pres">
      <dgm:prSet presAssocID="{8A2AE2CA-EED1-42A5-90BA-92D5AFFEC93F}" presName="desTx" presStyleLbl="alignAccFollowNode1" presStyleIdx="0" presStyleCnt="4">
        <dgm:presLayoutVars>
          <dgm:bulletEnabled val="1"/>
        </dgm:presLayoutVars>
      </dgm:prSet>
      <dgm:spPr/>
    </dgm:pt>
    <dgm:pt modelId="{E8641A23-5CF3-4C79-A946-9784EB5AB8C8}" type="pres">
      <dgm:prSet presAssocID="{3586F189-A0B0-4934-B83E-F65B1DD68B83}" presName="space" presStyleCnt="0"/>
      <dgm:spPr/>
    </dgm:pt>
    <dgm:pt modelId="{AB183EC5-8A91-47C3-8B11-8FAEE21384A1}" type="pres">
      <dgm:prSet presAssocID="{B7901B3B-6607-4E01-A8C1-0965CF98584C}" presName="composite" presStyleCnt="0"/>
      <dgm:spPr/>
    </dgm:pt>
    <dgm:pt modelId="{CF41773A-AEFB-4A91-927E-2A3481BA4356}" type="pres">
      <dgm:prSet presAssocID="{B7901B3B-6607-4E01-A8C1-0965CF98584C}" presName="parTx" presStyleLbl="alignNode1" presStyleIdx="1" presStyleCnt="4">
        <dgm:presLayoutVars>
          <dgm:chMax val="0"/>
          <dgm:chPref val="0"/>
          <dgm:bulletEnabled val="1"/>
        </dgm:presLayoutVars>
      </dgm:prSet>
      <dgm:spPr/>
    </dgm:pt>
    <dgm:pt modelId="{AFB97635-62C0-4E9D-9BC8-1909E7A8EC7B}" type="pres">
      <dgm:prSet presAssocID="{B7901B3B-6607-4E01-A8C1-0965CF98584C}" presName="desTx" presStyleLbl="alignAccFollowNode1" presStyleIdx="1" presStyleCnt="4">
        <dgm:presLayoutVars>
          <dgm:bulletEnabled val="1"/>
        </dgm:presLayoutVars>
      </dgm:prSet>
      <dgm:spPr/>
    </dgm:pt>
    <dgm:pt modelId="{BD9AFB62-D5DC-4E88-96BA-81EA15DA6D0D}" type="pres">
      <dgm:prSet presAssocID="{074B29E5-221F-4595-B556-4BAEEA727828}" presName="space" presStyleCnt="0"/>
      <dgm:spPr/>
    </dgm:pt>
    <dgm:pt modelId="{CA101BED-F88D-4F97-A302-A650D92C2E15}" type="pres">
      <dgm:prSet presAssocID="{CBA3F470-2720-45FD-AB54-9423BAFFA7C8}" presName="composite" presStyleCnt="0"/>
      <dgm:spPr/>
    </dgm:pt>
    <dgm:pt modelId="{9378D190-F7F1-4E21-88B2-800030B467C0}" type="pres">
      <dgm:prSet presAssocID="{CBA3F470-2720-45FD-AB54-9423BAFFA7C8}" presName="parTx" presStyleLbl="alignNode1" presStyleIdx="2" presStyleCnt="4">
        <dgm:presLayoutVars>
          <dgm:chMax val="0"/>
          <dgm:chPref val="0"/>
          <dgm:bulletEnabled val="1"/>
        </dgm:presLayoutVars>
      </dgm:prSet>
      <dgm:spPr/>
    </dgm:pt>
    <dgm:pt modelId="{AFBB2B0C-9D42-4E76-BE11-7A929E473C9B}" type="pres">
      <dgm:prSet presAssocID="{CBA3F470-2720-45FD-AB54-9423BAFFA7C8}" presName="desTx" presStyleLbl="alignAccFollowNode1" presStyleIdx="2" presStyleCnt="4">
        <dgm:presLayoutVars>
          <dgm:bulletEnabled val="1"/>
        </dgm:presLayoutVars>
      </dgm:prSet>
      <dgm:spPr/>
    </dgm:pt>
    <dgm:pt modelId="{8C09ABED-5982-453B-93AA-72763FB7CCD3}" type="pres">
      <dgm:prSet presAssocID="{99ADBCD2-36B0-43AE-AF25-33A0715EC4BB}" presName="space" presStyleCnt="0"/>
      <dgm:spPr/>
    </dgm:pt>
    <dgm:pt modelId="{A388A4C6-9DC1-418C-8279-80B468B04A81}" type="pres">
      <dgm:prSet presAssocID="{FF95788A-7922-4CBF-A190-B4DECC23C50C}" presName="composite" presStyleCnt="0"/>
      <dgm:spPr/>
    </dgm:pt>
    <dgm:pt modelId="{15F59DF2-E9D1-4E76-8878-CF34A081883B}" type="pres">
      <dgm:prSet presAssocID="{FF95788A-7922-4CBF-A190-B4DECC23C50C}" presName="parTx" presStyleLbl="alignNode1" presStyleIdx="3" presStyleCnt="4">
        <dgm:presLayoutVars>
          <dgm:chMax val="0"/>
          <dgm:chPref val="0"/>
          <dgm:bulletEnabled val="1"/>
        </dgm:presLayoutVars>
      </dgm:prSet>
      <dgm:spPr/>
    </dgm:pt>
    <dgm:pt modelId="{85697587-BAB2-4ABD-A490-90AF878E5C94}" type="pres">
      <dgm:prSet presAssocID="{FF95788A-7922-4CBF-A190-B4DECC23C50C}" presName="desTx" presStyleLbl="alignAccFollowNode1" presStyleIdx="3" presStyleCnt="4">
        <dgm:presLayoutVars>
          <dgm:bulletEnabled val="1"/>
        </dgm:presLayoutVars>
      </dgm:prSet>
      <dgm:spPr/>
    </dgm:pt>
  </dgm:ptLst>
  <dgm:cxnLst>
    <dgm:cxn modelId="{7943D300-18B9-402F-8064-796C504A6F39}" srcId="{B7901B3B-6607-4E01-A8C1-0965CF98584C}" destId="{9AB96656-1530-4264-AEB0-2E96545541C9}" srcOrd="5" destOrd="0" parTransId="{4DA5D6FC-C056-4D2F-ABD0-10308FD8D38C}" sibTransId="{4EF5E800-11F3-442A-8FA6-06EE88492862}"/>
    <dgm:cxn modelId="{87895A02-45D7-45B2-A4FD-D3E05C8CBFE3}" srcId="{B7901B3B-6607-4E01-A8C1-0965CF98584C}" destId="{6D7976BF-3F3B-4100-9FD0-0B0138D885E9}" srcOrd="6" destOrd="0" parTransId="{C5AAC156-E815-4C6E-A7C4-A0C027DEC293}" sibTransId="{1FD769AC-38C0-42B9-9739-79A9610EDC6F}"/>
    <dgm:cxn modelId="{C177740A-1A8D-4D86-B5A0-40B194B89E34}" type="presOf" srcId="{AB6AC56A-A857-45BC-8AD4-6E9A4C23EE3D}" destId="{F4E5FF23-A9DF-4CE5-83AC-24A05F2A308D}" srcOrd="0" destOrd="6" presId="urn:microsoft.com/office/officeart/2005/8/layout/hList1"/>
    <dgm:cxn modelId="{76EC910B-11AD-4EDF-B49B-B38D27D1A585}" type="presOf" srcId="{CB675E29-C6FB-4EC0-845B-6062C37AD5A3}" destId="{AFB97635-62C0-4E9D-9BC8-1909E7A8EC7B}" srcOrd="0" destOrd="4" presId="urn:microsoft.com/office/officeart/2005/8/layout/hList1"/>
    <dgm:cxn modelId="{5163590E-E3FD-4DFC-83E6-985D8E01E5DA}" srcId="{8A2AE2CA-EED1-42A5-90BA-92D5AFFEC93F}" destId="{3A09FEFE-C620-4C1E-8B24-9738E93650CB}" srcOrd="1" destOrd="0" parTransId="{30EBCFD2-10CD-4F63-BA34-3F71ADB701CD}" sibTransId="{79246483-0FB9-4CD8-8CF7-2C7E1BE6ACDA}"/>
    <dgm:cxn modelId="{C7A79D0F-3F6B-4FB4-B639-CD0B3B7DF06E}" type="presOf" srcId="{2E16394C-38B9-4D7F-A456-4E091D73621F}" destId="{F4E5FF23-A9DF-4CE5-83AC-24A05F2A308D}" srcOrd="0" destOrd="2" presId="urn:microsoft.com/office/officeart/2005/8/layout/hList1"/>
    <dgm:cxn modelId="{E56D8A12-0E50-40A4-9A40-6DDBBDFB9459}" srcId="{44F6DC04-727F-4BB4-8F50-92029A229B21}" destId="{8A2AE2CA-EED1-42A5-90BA-92D5AFFEC93F}" srcOrd="0" destOrd="0" parTransId="{C6F51560-5BE6-4CC6-8829-4EDDCABE20B4}" sibTransId="{3586F189-A0B0-4934-B83E-F65B1DD68B83}"/>
    <dgm:cxn modelId="{C3227A21-9708-40AB-97FB-03A82A429EB1}" srcId="{B7901B3B-6607-4E01-A8C1-0965CF98584C}" destId="{D7914A43-C692-45F6-9D32-12FABA9BDB93}" srcOrd="3" destOrd="0" parTransId="{6F8B21C1-C49B-4134-A06A-F14C99796674}" sibTransId="{D38F0B9D-3E5E-4FCD-A3D6-F569DD85080A}"/>
    <dgm:cxn modelId="{85ECC822-EFDB-41E9-9A32-AC013ECD53E9}" type="presOf" srcId="{9A3CF729-F3F3-40CE-8403-273B09A545F5}" destId="{AFB97635-62C0-4E9D-9BC8-1909E7A8EC7B}" srcOrd="0" destOrd="2" presId="urn:microsoft.com/office/officeart/2005/8/layout/hList1"/>
    <dgm:cxn modelId="{71AA1726-F153-4399-9A4F-E41980A83BDB}" srcId="{B7901B3B-6607-4E01-A8C1-0965CF98584C}" destId="{FAA4335C-DAA1-43D8-9283-3E3F1F2F40E9}" srcOrd="1" destOrd="0" parTransId="{6707C2FE-3EF1-4475-8BFE-C4513A0FC421}" sibTransId="{B1BF1A7F-1214-4F84-8A61-8D06704ABEAF}"/>
    <dgm:cxn modelId="{78285926-5C73-4AB3-98FF-FAAC310470E8}" srcId="{44F6DC04-727F-4BB4-8F50-92029A229B21}" destId="{FF95788A-7922-4CBF-A190-B4DECC23C50C}" srcOrd="3" destOrd="0" parTransId="{E46E480A-7B1D-43FA-91F7-32291D57DEEF}" sibTransId="{86B7452C-EFF6-4DD7-AD57-40578254C5DE}"/>
    <dgm:cxn modelId="{0C668626-1B81-469F-8923-809BD640EC71}" srcId="{CBA3F470-2720-45FD-AB54-9423BAFFA7C8}" destId="{994B9879-AFC4-4C77-BE28-4F98719E7011}" srcOrd="3" destOrd="0" parTransId="{DCCA54DE-4B87-41AA-9D75-8A3307918117}" sibTransId="{03D4575A-2221-4258-8B7C-F07F755274FA}"/>
    <dgm:cxn modelId="{C3531F27-9A9C-4FB9-84D0-00EB829F126C}" type="presOf" srcId="{FAA4335C-DAA1-43D8-9283-3E3F1F2F40E9}" destId="{AFB97635-62C0-4E9D-9BC8-1909E7A8EC7B}" srcOrd="0" destOrd="1" presId="urn:microsoft.com/office/officeart/2005/8/layout/hList1"/>
    <dgm:cxn modelId="{A323A235-F08C-4277-A09E-F70E224C3129}" type="presOf" srcId="{FE586AA5-F117-4A35-858F-3A6156287A51}" destId="{85697587-BAB2-4ABD-A490-90AF878E5C94}" srcOrd="0" destOrd="0" presId="urn:microsoft.com/office/officeart/2005/8/layout/hList1"/>
    <dgm:cxn modelId="{42C94B36-3014-4BE8-A0B9-7C70BD07961B}" srcId="{8A2AE2CA-EED1-42A5-90BA-92D5AFFEC93F}" destId="{91DA7D7C-EE4A-4103-95AE-DA4E59C706DB}" srcOrd="4" destOrd="0" parTransId="{463DFA2C-9895-4C37-8157-3ADBFEAE4808}" sibTransId="{6921E50B-A1B2-4E86-9F76-D1EB5FB00121}"/>
    <dgm:cxn modelId="{85589736-5C3B-495F-B0BD-0877DE51CB77}" type="presOf" srcId="{D167FD26-8DBC-4243-A384-499528EF46BA}" destId="{AFBB2B0C-9D42-4E76-BE11-7A929E473C9B}" srcOrd="0" destOrd="0" presId="urn:microsoft.com/office/officeart/2005/8/layout/hList1"/>
    <dgm:cxn modelId="{AA51013E-C798-4D15-BE69-1A738825C079}" type="presOf" srcId="{44F6DC04-727F-4BB4-8F50-92029A229B21}" destId="{8938FEC1-00BE-4E34-94D0-91EB2423E809}" srcOrd="0" destOrd="0" presId="urn:microsoft.com/office/officeart/2005/8/layout/hList1"/>
    <dgm:cxn modelId="{A3F46C5D-373A-4E22-A24A-691DB997E7B3}" type="presOf" srcId="{3A09FEFE-C620-4C1E-8B24-9738E93650CB}" destId="{F4E5FF23-A9DF-4CE5-83AC-24A05F2A308D}" srcOrd="0" destOrd="1" presId="urn:microsoft.com/office/officeart/2005/8/layout/hList1"/>
    <dgm:cxn modelId="{47E79962-0DF7-41C8-B8FD-4E50F67B9406}" srcId="{44F6DC04-727F-4BB4-8F50-92029A229B21}" destId="{CBA3F470-2720-45FD-AB54-9423BAFFA7C8}" srcOrd="2" destOrd="0" parTransId="{0B7E25D3-BB62-4780-A061-F1911BAC8E6C}" sibTransId="{99ADBCD2-36B0-43AE-AF25-33A0715EC4BB}"/>
    <dgm:cxn modelId="{C38F0C46-9326-4D1E-A4A7-5C2665BFBDBD}" type="presOf" srcId="{AEF63847-A611-4226-AC63-3B692AF2FA12}" destId="{AFB97635-62C0-4E9D-9BC8-1909E7A8EC7B}" srcOrd="0" destOrd="0" presId="urn:microsoft.com/office/officeart/2005/8/layout/hList1"/>
    <dgm:cxn modelId="{60EEA966-2D68-45D9-B809-91C7F9FB8243}" srcId="{FF95788A-7922-4CBF-A190-B4DECC23C50C}" destId="{FE586AA5-F117-4A35-858F-3A6156287A51}" srcOrd="0" destOrd="0" parTransId="{B3C7B259-237E-41AD-B278-959DF5E02B46}" sibTransId="{CBFF7307-BDEA-4DE3-A9AB-22618346AFDA}"/>
    <dgm:cxn modelId="{B2C44B49-D406-460C-AA0D-4A0A26918AA0}" srcId="{B7901B3B-6607-4E01-A8C1-0965CF98584C}" destId="{AEF63847-A611-4226-AC63-3B692AF2FA12}" srcOrd="0" destOrd="0" parTransId="{8CC3759E-A51E-438A-A5BA-49BB02A730EF}" sibTransId="{91F6E9B4-EE71-4BB9-AB00-A9197A9662E7}"/>
    <dgm:cxn modelId="{4FFA6D6C-C4ED-4AB0-8D8F-4B40A85AF429}" type="presOf" srcId="{CBA3F470-2720-45FD-AB54-9423BAFFA7C8}" destId="{9378D190-F7F1-4E21-88B2-800030B467C0}" srcOrd="0" destOrd="0" presId="urn:microsoft.com/office/officeart/2005/8/layout/hList1"/>
    <dgm:cxn modelId="{6BC6294E-55A8-4D12-807B-D9F00A81693D}" srcId="{CBA3F470-2720-45FD-AB54-9423BAFFA7C8}" destId="{F65A7324-F0D8-4464-A036-34EA88D2C811}" srcOrd="8" destOrd="0" parTransId="{BDCEE6A6-3711-470C-82C0-10904A16C90C}" sibTransId="{ECDF5314-AB8E-4DF1-89AA-311CBA0C4679}"/>
    <dgm:cxn modelId="{1B33434E-D973-430B-9106-99F3AFE187CD}" type="presOf" srcId="{6D7976BF-3F3B-4100-9FD0-0B0138D885E9}" destId="{AFB97635-62C0-4E9D-9BC8-1909E7A8EC7B}" srcOrd="0" destOrd="6" presId="urn:microsoft.com/office/officeart/2005/8/layout/hList1"/>
    <dgm:cxn modelId="{ECBC1252-3859-4EF7-9A26-76CEEA470697}" srcId="{CBA3F470-2720-45FD-AB54-9423BAFFA7C8}" destId="{B88EEBF0-1542-4FFE-BC4C-A998E0C5277B}" srcOrd="2" destOrd="0" parTransId="{566F4F24-B63B-4E53-8EB5-024373E55304}" sibTransId="{64A56D55-79C5-4822-88D4-8C2E2CCC7996}"/>
    <dgm:cxn modelId="{8EA6E753-4D04-4AA4-86CE-1910F11A17D9}" srcId="{B7901B3B-6607-4E01-A8C1-0965CF98584C}" destId="{CB675E29-C6FB-4EC0-845B-6062C37AD5A3}" srcOrd="4" destOrd="0" parTransId="{3663AC69-D24B-4D14-A3E6-0752FAFA9F0D}" sibTransId="{2BF0BB21-CECE-4BA2-9646-B4213DD3DF8A}"/>
    <dgm:cxn modelId="{F5CBF373-E660-4950-996F-6225B6F90AA5}" type="presOf" srcId="{0E2CF87D-8F4B-465B-8E42-88B1725597E2}" destId="{F4E5FF23-A9DF-4CE5-83AC-24A05F2A308D}" srcOrd="0" destOrd="0" presId="urn:microsoft.com/office/officeart/2005/8/layout/hList1"/>
    <dgm:cxn modelId="{D9331A54-E60D-453B-B572-853B7D42D0C9}" srcId="{8A2AE2CA-EED1-42A5-90BA-92D5AFFEC93F}" destId="{AB6AC56A-A857-45BC-8AD4-6E9A4C23EE3D}" srcOrd="6" destOrd="0" parTransId="{AFC64B53-B82B-4E1D-9AB2-00F15DC73129}" sibTransId="{0C4A8D5D-7EC6-4FC0-8E3B-25F486AC36E9}"/>
    <dgm:cxn modelId="{E4D00B56-D9CF-43E6-AE3A-D7F4CB6747BD}" srcId="{8A2AE2CA-EED1-42A5-90BA-92D5AFFEC93F}" destId="{7A4804B0-F714-4FD6-956D-E361AC8C692A}" srcOrd="9" destOrd="0" parTransId="{69E49466-E276-4EA6-A419-B0684447AA45}" sibTransId="{E48804FE-71BB-4C39-A547-4DD23616FD78}"/>
    <dgm:cxn modelId="{4F774B57-5E78-44B3-AEFF-EA02E9CE8CEB}" type="presOf" srcId="{2D7C915E-F6D8-4F7A-A98F-CC89515ADA8A}" destId="{AFBB2B0C-9D42-4E76-BE11-7A929E473C9B}" srcOrd="0" destOrd="1" presId="urn:microsoft.com/office/officeart/2005/8/layout/hList1"/>
    <dgm:cxn modelId="{F2F21F58-2E79-4C91-8BB3-DB456586C8DC}" type="presOf" srcId="{F361AD8B-64D9-4C5B-A2E7-A058CAC50FF0}" destId="{AFBB2B0C-9D42-4E76-BE11-7A929E473C9B}" srcOrd="0" destOrd="4" presId="urn:microsoft.com/office/officeart/2005/8/layout/hList1"/>
    <dgm:cxn modelId="{58728A78-880A-46BC-B6F7-15C216535697}" srcId="{8A2AE2CA-EED1-42A5-90BA-92D5AFFEC93F}" destId="{3F0FFD83-E5CF-4BE4-A4A4-81D8F80C46EB}" srcOrd="3" destOrd="0" parTransId="{E4FAB534-63F8-4A1E-9BF7-9D84E73A0D50}" sibTransId="{53CA3650-9030-4F64-BA60-8B0BB32F72F5}"/>
    <dgm:cxn modelId="{DE1C8A59-9431-4623-8831-04AE3A2DAE29}" srcId="{44F6DC04-727F-4BB4-8F50-92029A229B21}" destId="{B7901B3B-6607-4E01-A8C1-0965CF98584C}" srcOrd="1" destOrd="0" parTransId="{83D94FE3-8BFF-4DDA-8287-5E5DFE997ADA}" sibTransId="{074B29E5-221F-4595-B556-4BAEEA727828}"/>
    <dgm:cxn modelId="{FB79465A-54C6-4EA5-8B68-EA02D58EE1DA}" type="presOf" srcId="{2206A311-66D1-4034-9B37-6535397CD15D}" destId="{F4E5FF23-A9DF-4CE5-83AC-24A05F2A308D}" srcOrd="0" destOrd="10" presId="urn:microsoft.com/office/officeart/2005/8/layout/hList1"/>
    <dgm:cxn modelId="{D65BA17E-C485-4478-89E1-E39D0B973572}" type="presOf" srcId="{FF95788A-7922-4CBF-A190-B4DECC23C50C}" destId="{15F59DF2-E9D1-4E76-8878-CF34A081883B}" srcOrd="0" destOrd="0" presId="urn:microsoft.com/office/officeart/2005/8/layout/hList1"/>
    <dgm:cxn modelId="{CC21DE88-FE88-4164-90E5-A352F64140A2}" srcId="{8A2AE2CA-EED1-42A5-90BA-92D5AFFEC93F}" destId="{901E95AD-4CE7-4298-B0B2-AC76FBEDDCCA}" srcOrd="5" destOrd="0" parTransId="{50412872-8D08-4413-81D6-6629CB2745A1}" sibTransId="{7F8BFA25-218C-43AE-9CE8-3DE0F673A6F0}"/>
    <dgm:cxn modelId="{48B37D89-96B3-4132-A3F4-961A29EDA9C1}" type="presOf" srcId="{453C45A0-5909-476A-8638-BCB8109CB4D3}" destId="{AFB97635-62C0-4E9D-9BC8-1909E7A8EC7B}" srcOrd="0" destOrd="7" presId="urn:microsoft.com/office/officeart/2005/8/layout/hList1"/>
    <dgm:cxn modelId="{A9F99F89-4243-4A5F-A5ED-F7BF6D726A6D}" type="presOf" srcId="{D7914A43-C692-45F6-9D32-12FABA9BDB93}" destId="{AFB97635-62C0-4E9D-9BC8-1909E7A8EC7B}" srcOrd="0" destOrd="3" presId="urn:microsoft.com/office/officeart/2005/8/layout/hList1"/>
    <dgm:cxn modelId="{C4639B8B-CC26-4371-8CD9-0953B95D6500}" srcId="{CBA3F470-2720-45FD-AB54-9423BAFFA7C8}" destId="{2D7C915E-F6D8-4F7A-A98F-CC89515ADA8A}" srcOrd="1" destOrd="0" parTransId="{2481F315-ABEB-4AEA-9987-3BE290B88186}" sibTransId="{FC5C25C8-9B3D-4FA9-9F22-E150063EE1E6}"/>
    <dgm:cxn modelId="{2FE0FC8D-C0D5-4E7E-B8DC-5F57C8EC0467}" type="presOf" srcId="{901E95AD-4CE7-4298-B0B2-AC76FBEDDCCA}" destId="{F4E5FF23-A9DF-4CE5-83AC-24A05F2A308D}" srcOrd="0" destOrd="5" presId="urn:microsoft.com/office/officeart/2005/8/layout/hList1"/>
    <dgm:cxn modelId="{B9768393-DB59-4DBA-BE61-E7E9C4C63B3E}" srcId="{FF95788A-7922-4CBF-A190-B4DECC23C50C}" destId="{452CFB3E-A534-47F9-9C69-A3DB38EB6F20}" srcOrd="1" destOrd="0" parTransId="{820DE61B-C83C-4C36-95BB-4C396E708722}" sibTransId="{271A5686-FE4B-4803-AA16-80C713B7AA27}"/>
    <dgm:cxn modelId="{74F89394-DCB6-45F2-91A2-DAFEF99D72CE}" type="presOf" srcId="{250DA6C1-42B5-47E8-925D-82EC71B35EF5}" destId="{AFBB2B0C-9D42-4E76-BE11-7A929E473C9B}" srcOrd="0" destOrd="6" presId="urn:microsoft.com/office/officeart/2005/8/layout/hList1"/>
    <dgm:cxn modelId="{79E79097-718C-4ED1-9EA5-734E7200E5D5}" srcId="{B7901B3B-6607-4E01-A8C1-0965CF98584C}" destId="{9A3CF729-F3F3-40CE-8403-273B09A545F5}" srcOrd="2" destOrd="0" parTransId="{9A182B21-4452-43B3-A4F5-ED822D0F2102}" sibTransId="{2FE55F70-71ED-4D80-8923-2D2D750081E2}"/>
    <dgm:cxn modelId="{6A85CA9A-9B4F-44D9-B313-B3AB80760A95}" srcId="{CBA3F470-2720-45FD-AB54-9423BAFFA7C8}" destId="{6E708ED2-264F-4083-ADE2-67670414F52D}" srcOrd="7" destOrd="0" parTransId="{84328737-D613-4C47-8427-0ED446297815}" sibTransId="{73BBDE19-B641-423C-AC55-551D950AC25A}"/>
    <dgm:cxn modelId="{2B00F59B-E4F0-480A-8B06-F212DA35BA18}" srcId="{B7901B3B-6607-4E01-A8C1-0965CF98584C}" destId="{453C45A0-5909-476A-8638-BCB8109CB4D3}" srcOrd="7" destOrd="0" parTransId="{296F6A97-78DA-4543-964E-4B1FCFB1A3B5}" sibTransId="{851054F4-B349-4957-944F-5EEF6C22986A}"/>
    <dgm:cxn modelId="{086C84AC-5331-48B1-9187-BC830E588C4A}" srcId="{CBA3F470-2720-45FD-AB54-9423BAFFA7C8}" destId="{250DA6C1-42B5-47E8-925D-82EC71B35EF5}" srcOrd="6" destOrd="0" parTransId="{6B23E5BE-250D-4D3D-892B-6E42D5B73F9E}" sibTransId="{830E3907-CE19-444D-84F1-37943EE7F317}"/>
    <dgm:cxn modelId="{581228AE-3140-4EA9-8990-C2C5CE81774D}" type="presOf" srcId="{9A62865C-D2FA-4D08-BA2C-37CC51A55EA3}" destId="{F4E5FF23-A9DF-4CE5-83AC-24A05F2A308D}" srcOrd="0" destOrd="8" presId="urn:microsoft.com/office/officeart/2005/8/layout/hList1"/>
    <dgm:cxn modelId="{482543B0-F7BB-4A87-AE81-0BF8CC70A793}" type="presOf" srcId="{B88EEBF0-1542-4FFE-BC4C-A998E0C5277B}" destId="{AFBB2B0C-9D42-4E76-BE11-7A929E473C9B}" srcOrd="0" destOrd="2" presId="urn:microsoft.com/office/officeart/2005/8/layout/hList1"/>
    <dgm:cxn modelId="{C8C0B8B2-F828-4F81-B260-31CEAC082597}" srcId="{CBA3F470-2720-45FD-AB54-9423BAFFA7C8}" destId="{C5A12268-AFC6-4E69-8EA8-1ED14E46957D}" srcOrd="5" destOrd="0" parTransId="{48785F18-2C08-4415-B52D-F4CD916D3BD9}" sibTransId="{CB81C564-ADC5-438F-9139-010B2DD91EB6}"/>
    <dgm:cxn modelId="{F9D8C1B6-8AB6-4199-BE8A-6E8613D7E410}" type="presOf" srcId="{452CFB3E-A534-47F9-9C69-A3DB38EB6F20}" destId="{85697587-BAB2-4ABD-A490-90AF878E5C94}" srcOrd="0" destOrd="1" presId="urn:microsoft.com/office/officeart/2005/8/layout/hList1"/>
    <dgm:cxn modelId="{A42435BD-F43C-4AC0-9DE9-1217FED6C6FC}" srcId="{8A2AE2CA-EED1-42A5-90BA-92D5AFFEC93F}" destId="{2206A311-66D1-4034-9B37-6535397CD15D}" srcOrd="10" destOrd="0" parTransId="{B6AD21C5-FEFB-4165-87BC-F8A116D4E93F}" sibTransId="{8632FBA9-1FDD-4C3C-9D2C-14EAFF3144BF}"/>
    <dgm:cxn modelId="{833067BD-CA9B-4B9F-8AA6-B0917350543E}" type="presOf" srcId="{EEBA7D4E-124E-4F7A-9FB9-37F7A3F5EC34}" destId="{F4E5FF23-A9DF-4CE5-83AC-24A05F2A308D}" srcOrd="0" destOrd="7" presId="urn:microsoft.com/office/officeart/2005/8/layout/hList1"/>
    <dgm:cxn modelId="{7FC92EBE-9E41-4F69-85AE-A4177701C8EB}" type="presOf" srcId="{994B9879-AFC4-4C77-BE28-4F98719E7011}" destId="{AFBB2B0C-9D42-4E76-BE11-7A929E473C9B}" srcOrd="0" destOrd="3" presId="urn:microsoft.com/office/officeart/2005/8/layout/hList1"/>
    <dgm:cxn modelId="{F0B6AABE-44B2-4D56-A17D-CBC8B3946AA7}" type="presOf" srcId="{C5A12268-AFC6-4E69-8EA8-1ED14E46957D}" destId="{AFBB2B0C-9D42-4E76-BE11-7A929E473C9B}" srcOrd="0" destOrd="5" presId="urn:microsoft.com/office/officeart/2005/8/layout/hList1"/>
    <dgm:cxn modelId="{929F12BF-9714-4AD5-B9D5-5C27F82EAF29}" type="presOf" srcId="{F65A7324-F0D8-4464-A036-34EA88D2C811}" destId="{AFBB2B0C-9D42-4E76-BE11-7A929E473C9B}" srcOrd="0" destOrd="8" presId="urn:microsoft.com/office/officeart/2005/8/layout/hList1"/>
    <dgm:cxn modelId="{20C292C4-B772-4E99-8668-B31103CB3E56}" srcId="{CBA3F470-2720-45FD-AB54-9423BAFFA7C8}" destId="{D167FD26-8DBC-4243-A384-499528EF46BA}" srcOrd="0" destOrd="0" parTransId="{39FC7759-9481-4C5B-BAA4-EB3F8930F12A}" sibTransId="{D62C3F59-28B7-4F1B-9A31-8F6B4F4B8D9C}"/>
    <dgm:cxn modelId="{995884CB-F325-488B-B30D-07C24848B636}" srcId="{8A2AE2CA-EED1-42A5-90BA-92D5AFFEC93F}" destId="{0E2CF87D-8F4B-465B-8E42-88B1725597E2}" srcOrd="0" destOrd="0" parTransId="{87EA087E-3656-4538-84E8-4F894C18EE07}" sibTransId="{B52A7229-EDB7-436F-A508-3EA843A04626}"/>
    <dgm:cxn modelId="{E8A7A9D5-9AFA-4ADA-90BF-3E980973FDCE}" type="presOf" srcId="{7A4804B0-F714-4FD6-956D-E361AC8C692A}" destId="{F4E5FF23-A9DF-4CE5-83AC-24A05F2A308D}" srcOrd="0" destOrd="9" presId="urn:microsoft.com/office/officeart/2005/8/layout/hList1"/>
    <dgm:cxn modelId="{6D9A81DC-EE81-4C6C-9C19-C24DD389A121}" srcId="{8A2AE2CA-EED1-42A5-90BA-92D5AFFEC93F}" destId="{9A62865C-D2FA-4D08-BA2C-37CC51A55EA3}" srcOrd="8" destOrd="0" parTransId="{15566DB3-5E8D-4B54-8522-797DEBD05AA9}" sibTransId="{162AC5BD-0014-484E-B294-A3CFE1712748}"/>
    <dgm:cxn modelId="{EEC9F6E5-9D38-46B1-A702-25F0DCF62740}" srcId="{8A2AE2CA-EED1-42A5-90BA-92D5AFFEC93F}" destId="{2E16394C-38B9-4D7F-A456-4E091D73621F}" srcOrd="2" destOrd="0" parTransId="{7A7966CC-BA40-401A-9401-DAD24A9EA01B}" sibTransId="{E147077E-EB0E-4ED5-B3B6-350DAC98443A}"/>
    <dgm:cxn modelId="{DD0D26E9-35A3-4CE3-9BB4-0D6C4681AEC4}" type="presOf" srcId="{9AB96656-1530-4264-AEB0-2E96545541C9}" destId="{AFB97635-62C0-4E9D-9BC8-1909E7A8EC7B}" srcOrd="0" destOrd="5" presId="urn:microsoft.com/office/officeart/2005/8/layout/hList1"/>
    <dgm:cxn modelId="{5425E4EB-E453-4E1F-B3A4-2685E37F3D4D}" type="presOf" srcId="{6E708ED2-264F-4083-ADE2-67670414F52D}" destId="{AFBB2B0C-9D42-4E76-BE11-7A929E473C9B}" srcOrd="0" destOrd="7" presId="urn:microsoft.com/office/officeart/2005/8/layout/hList1"/>
    <dgm:cxn modelId="{46A95DEC-3317-4F96-B369-0A430A99F477}" srcId="{CBA3F470-2720-45FD-AB54-9423BAFFA7C8}" destId="{F361AD8B-64D9-4C5B-A2E7-A058CAC50FF0}" srcOrd="4" destOrd="0" parTransId="{33341AA8-16D6-4C45-961E-91BB7FF87340}" sibTransId="{ADD8A9DB-E53B-4349-B410-45BC97B1C46B}"/>
    <dgm:cxn modelId="{F0500EEF-E7BD-42B0-8F08-92DDFFC1502D}" type="presOf" srcId="{3F0FFD83-E5CF-4BE4-A4A4-81D8F80C46EB}" destId="{F4E5FF23-A9DF-4CE5-83AC-24A05F2A308D}" srcOrd="0" destOrd="3" presId="urn:microsoft.com/office/officeart/2005/8/layout/hList1"/>
    <dgm:cxn modelId="{B59736F7-9010-45F9-A2DB-E973DBD23895}" type="presOf" srcId="{8A2AE2CA-EED1-42A5-90BA-92D5AFFEC93F}" destId="{514F8228-B9B2-4376-8659-15AF65C36532}" srcOrd="0" destOrd="0" presId="urn:microsoft.com/office/officeart/2005/8/layout/hList1"/>
    <dgm:cxn modelId="{D47340FB-0063-4BDB-9265-3DB38837A8B1}" type="presOf" srcId="{B7901B3B-6607-4E01-A8C1-0965CF98584C}" destId="{CF41773A-AEFB-4A91-927E-2A3481BA4356}" srcOrd="0" destOrd="0" presId="urn:microsoft.com/office/officeart/2005/8/layout/hList1"/>
    <dgm:cxn modelId="{1028B5FB-F78D-4744-BE2F-0A733DA24897}" srcId="{8A2AE2CA-EED1-42A5-90BA-92D5AFFEC93F}" destId="{EEBA7D4E-124E-4F7A-9FB9-37F7A3F5EC34}" srcOrd="7" destOrd="0" parTransId="{74D0C765-E270-4C09-A78C-345723132843}" sibTransId="{BC5B0382-4626-48D7-B464-399EFEB80E56}"/>
    <dgm:cxn modelId="{A15581FD-F8CA-403C-BCFC-E9683FD2845E}" type="presOf" srcId="{91DA7D7C-EE4A-4103-95AE-DA4E59C706DB}" destId="{F4E5FF23-A9DF-4CE5-83AC-24A05F2A308D}" srcOrd="0" destOrd="4" presId="urn:microsoft.com/office/officeart/2005/8/layout/hList1"/>
    <dgm:cxn modelId="{63CF6F30-88DF-4B79-A18F-789C0155EDFD}" type="presParOf" srcId="{8938FEC1-00BE-4E34-94D0-91EB2423E809}" destId="{0DEC8E1D-C7BA-46AE-B036-BD935FC8B7AF}" srcOrd="0" destOrd="0" presId="urn:microsoft.com/office/officeart/2005/8/layout/hList1"/>
    <dgm:cxn modelId="{770A88E9-9B88-44FC-9DAF-F8FAF3325C54}" type="presParOf" srcId="{0DEC8E1D-C7BA-46AE-B036-BD935FC8B7AF}" destId="{514F8228-B9B2-4376-8659-15AF65C36532}" srcOrd="0" destOrd="0" presId="urn:microsoft.com/office/officeart/2005/8/layout/hList1"/>
    <dgm:cxn modelId="{6E4A0087-669E-4C32-90F9-4FEDE24DA956}" type="presParOf" srcId="{0DEC8E1D-C7BA-46AE-B036-BD935FC8B7AF}" destId="{F4E5FF23-A9DF-4CE5-83AC-24A05F2A308D}" srcOrd="1" destOrd="0" presId="urn:microsoft.com/office/officeart/2005/8/layout/hList1"/>
    <dgm:cxn modelId="{FE491A79-0189-4A45-B412-D2031330599C}" type="presParOf" srcId="{8938FEC1-00BE-4E34-94D0-91EB2423E809}" destId="{E8641A23-5CF3-4C79-A946-9784EB5AB8C8}" srcOrd="1" destOrd="0" presId="urn:microsoft.com/office/officeart/2005/8/layout/hList1"/>
    <dgm:cxn modelId="{ECF9E4CF-3EC3-403C-8C0A-1AA7DE0E812A}" type="presParOf" srcId="{8938FEC1-00BE-4E34-94D0-91EB2423E809}" destId="{AB183EC5-8A91-47C3-8B11-8FAEE21384A1}" srcOrd="2" destOrd="0" presId="urn:microsoft.com/office/officeart/2005/8/layout/hList1"/>
    <dgm:cxn modelId="{B088A583-6620-470D-ABC3-30BC5F2ACA0F}" type="presParOf" srcId="{AB183EC5-8A91-47C3-8B11-8FAEE21384A1}" destId="{CF41773A-AEFB-4A91-927E-2A3481BA4356}" srcOrd="0" destOrd="0" presId="urn:microsoft.com/office/officeart/2005/8/layout/hList1"/>
    <dgm:cxn modelId="{EF4D2C07-D937-4CB5-B573-D1642CB8E11E}" type="presParOf" srcId="{AB183EC5-8A91-47C3-8B11-8FAEE21384A1}" destId="{AFB97635-62C0-4E9D-9BC8-1909E7A8EC7B}" srcOrd="1" destOrd="0" presId="urn:microsoft.com/office/officeart/2005/8/layout/hList1"/>
    <dgm:cxn modelId="{51B29750-B9D8-4F57-B071-4395B9C7563D}" type="presParOf" srcId="{8938FEC1-00BE-4E34-94D0-91EB2423E809}" destId="{BD9AFB62-D5DC-4E88-96BA-81EA15DA6D0D}" srcOrd="3" destOrd="0" presId="urn:microsoft.com/office/officeart/2005/8/layout/hList1"/>
    <dgm:cxn modelId="{D1F658B2-CBC4-49BB-9425-F895CCB9CB3B}" type="presParOf" srcId="{8938FEC1-00BE-4E34-94D0-91EB2423E809}" destId="{CA101BED-F88D-4F97-A302-A650D92C2E15}" srcOrd="4" destOrd="0" presId="urn:microsoft.com/office/officeart/2005/8/layout/hList1"/>
    <dgm:cxn modelId="{C40DD42A-5C01-47EE-8E41-44F01BDE546F}" type="presParOf" srcId="{CA101BED-F88D-4F97-A302-A650D92C2E15}" destId="{9378D190-F7F1-4E21-88B2-800030B467C0}" srcOrd="0" destOrd="0" presId="urn:microsoft.com/office/officeart/2005/8/layout/hList1"/>
    <dgm:cxn modelId="{CB4ED027-B575-40F5-B311-D0AEB41F1D1D}" type="presParOf" srcId="{CA101BED-F88D-4F97-A302-A650D92C2E15}" destId="{AFBB2B0C-9D42-4E76-BE11-7A929E473C9B}" srcOrd="1" destOrd="0" presId="urn:microsoft.com/office/officeart/2005/8/layout/hList1"/>
    <dgm:cxn modelId="{5AAA4D04-2310-4791-9BEA-EA66F94B601D}" type="presParOf" srcId="{8938FEC1-00BE-4E34-94D0-91EB2423E809}" destId="{8C09ABED-5982-453B-93AA-72763FB7CCD3}" srcOrd="5" destOrd="0" presId="urn:microsoft.com/office/officeart/2005/8/layout/hList1"/>
    <dgm:cxn modelId="{9BCCEAF1-8E0C-4810-9F07-35D5F93CF80E}" type="presParOf" srcId="{8938FEC1-00BE-4E34-94D0-91EB2423E809}" destId="{A388A4C6-9DC1-418C-8279-80B468B04A81}" srcOrd="6" destOrd="0" presId="urn:microsoft.com/office/officeart/2005/8/layout/hList1"/>
    <dgm:cxn modelId="{52A76072-1ADA-4EB5-A31F-573D94B47563}" type="presParOf" srcId="{A388A4C6-9DC1-418C-8279-80B468B04A81}" destId="{15F59DF2-E9D1-4E76-8878-CF34A081883B}" srcOrd="0" destOrd="0" presId="urn:microsoft.com/office/officeart/2005/8/layout/hList1"/>
    <dgm:cxn modelId="{B38984BC-41BF-4265-9544-F2534838525C}" type="presParOf" srcId="{A388A4C6-9DC1-418C-8279-80B468B04A81}" destId="{85697587-BAB2-4ABD-A490-90AF878E5C9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F38CA8-E8BB-42B1-9433-927BCC19FDE9}"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B8439261-5729-4ED2-80AD-53419F1887A3}">
      <dgm:prSet/>
      <dgm:spPr/>
      <dgm:t>
        <a:bodyPr/>
        <a:lstStyle/>
        <a:p>
          <a:r>
            <a:rPr lang="en-US"/>
            <a:t>Outline</a:t>
          </a:r>
        </a:p>
      </dgm:t>
    </dgm:pt>
    <dgm:pt modelId="{69F77F00-0FDE-4BBA-AB05-3F94908E398A}" type="parTrans" cxnId="{9DD651A9-D50E-4DD8-8507-8D09EE6D77AB}">
      <dgm:prSet/>
      <dgm:spPr/>
      <dgm:t>
        <a:bodyPr/>
        <a:lstStyle/>
        <a:p>
          <a:endParaRPr lang="en-US"/>
        </a:p>
      </dgm:t>
    </dgm:pt>
    <dgm:pt modelId="{261FD9D1-6355-422A-B021-7FC39E69832E}" type="sibTrans" cxnId="{9DD651A9-D50E-4DD8-8507-8D09EE6D77AB}">
      <dgm:prSet/>
      <dgm:spPr/>
      <dgm:t>
        <a:bodyPr/>
        <a:lstStyle/>
        <a:p>
          <a:endParaRPr lang="en-US"/>
        </a:p>
      </dgm:t>
    </dgm:pt>
    <dgm:pt modelId="{32B4E476-A0DC-4AA1-9D00-071B650428C2}">
      <dgm:prSet/>
      <dgm:spPr/>
      <dgm:t>
        <a:bodyPr/>
        <a:lstStyle/>
        <a:p>
          <a:r>
            <a:rPr lang="en-US"/>
            <a:t>Outline each determinant</a:t>
          </a:r>
        </a:p>
      </dgm:t>
    </dgm:pt>
    <dgm:pt modelId="{D42EAF0D-C20B-499A-965B-C7DF804D5FAB}" type="parTrans" cxnId="{3F8F4121-691B-4777-B7F2-0C89C998335B}">
      <dgm:prSet/>
      <dgm:spPr/>
      <dgm:t>
        <a:bodyPr/>
        <a:lstStyle/>
        <a:p>
          <a:endParaRPr lang="en-US"/>
        </a:p>
      </dgm:t>
    </dgm:pt>
    <dgm:pt modelId="{EAA4E5CE-2DED-43EC-805C-5BEF6699CFD1}" type="sibTrans" cxnId="{3F8F4121-691B-4777-B7F2-0C89C998335B}">
      <dgm:prSet/>
      <dgm:spPr/>
      <dgm:t>
        <a:bodyPr/>
        <a:lstStyle/>
        <a:p>
          <a:endParaRPr lang="en-US"/>
        </a:p>
      </dgm:t>
    </dgm:pt>
    <dgm:pt modelId="{BD9BA409-852F-4A34-9555-4F0F1A8075DD}">
      <dgm:prSet/>
      <dgm:spPr/>
      <dgm:t>
        <a:bodyPr/>
        <a:lstStyle/>
        <a:p>
          <a:r>
            <a:rPr lang="en-US"/>
            <a:t>Relate</a:t>
          </a:r>
        </a:p>
      </dgm:t>
    </dgm:pt>
    <dgm:pt modelId="{2DE881C5-C97F-4F90-837C-C9A3F69F0B83}" type="parTrans" cxnId="{529CE59C-E206-4D7D-96DA-D6B09E6BD9FE}">
      <dgm:prSet/>
      <dgm:spPr/>
      <dgm:t>
        <a:bodyPr/>
        <a:lstStyle/>
        <a:p>
          <a:endParaRPr lang="en-US"/>
        </a:p>
      </dgm:t>
    </dgm:pt>
    <dgm:pt modelId="{3444CD3D-016D-4005-A790-F0658293E8E3}" type="sibTrans" cxnId="{529CE59C-E206-4D7D-96DA-D6B09E6BD9FE}">
      <dgm:prSet/>
      <dgm:spPr/>
      <dgm:t>
        <a:bodyPr/>
        <a:lstStyle/>
        <a:p>
          <a:endParaRPr lang="en-US"/>
        </a:p>
      </dgm:t>
    </dgm:pt>
    <dgm:pt modelId="{42887F38-85C8-4A4C-AF77-D3D70ABD8D37}">
      <dgm:prSet/>
      <dgm:spPr/>
      <dgm:t>
        <a:bodyPr/>
        <a:lstStyle/>
        <a:p>
          <a:r>
            <a:rPr lang="en-US" dirty="0"/>
            <a:t>Relate determinants to Health Status: life expectancy, quality of life and morbidity</a:t>
          </a:r>
        </a:p>
      </dgm:t>
    </dgm:pt>
    <dgm:pt modelId="{19C8455B-791B-4BD5-BEC8-30B2C57F321C}" type="parTrans" cxnId="{68DA1B21-1B91-4134-B024-5D5FEF13D787}">
      <dgm:prSet/>
      <dgm:spPr/>
      <dgm:t>
        <a:bodyPr/>
        <a:lstStyle/>
        <a:p>
          <a:endParaRPr lang="en-US"/>
        </a:p>
      </dgm:t>
    </dgm:pt>
    <dgm:pt modelId="{23CC6B57-B9A7-481B-B521-0E61CE7D5398}" type="sibTrans" cxnId="{68DA1B21-1B91-4134-B024-5D5FEF13D787}">
      <dgm:prSet/>
      <dgm:spPr/>
      <dgm:t>
        <a:bodyPr/>
        <a:lstStyle/>
        <a:p>
          <a:endParaRPr lang="en-US"/>
        </a:p>
      </dgm:t>
    </dgm:pt>
    <dgm:pt modelId="{E02EDC95-FC5E-4148-A9D4-48A3EF4C8737}">
      <dgm:prSet/>
      <dgm:spPr/>
      <dgm:t>
        <a:bodyPr/>
        <a:lstStyle/>
        <a:p>
          <a:r>
            <a:rPr lang="en-US" dirty="0"/>
            <a:t>Example</a:t>
          </a:r>
        </a:p>
      </dgm:t>
    </dgm:pt>
    <dgm:pt modelId="{61714653-CCC3-4C7C-887D-3AE5452E5E91}" type="parTrans" cxnId="{D741D065-CCC8-46A6-9ACA-F2B4DC79BC89}">
      <dgm:prSet/>
      <dgm:spPr/>
      <dgm:t>
        <a:bodyPr/>
        <a:lstStyle/>
        <a:p>
          <a:endParaRPr lang="en-US"/>
        </a:p>
      </dgm:t>
    </dgm:pt>
    <dgm:pt modelId="{810BF586-CEB8-4460-9958-1CF1206EDA90}" type="sibTrans" cxnId="{D741D065-CCC8-46A6-9ACA-F2B4DC79BC89}">
      <dgm:prSet/>
      <dgm:spPr/>
      <dgm:t>
        <a:bodyPr/>
        <a:lstStyle/>
        <a:p>
          <a:endParaRPr lang="en-US"/>
        </a:p>
      </dgm:t>
    </dgm:pt>
    <dgm:pt modelId="{41741BBE-4E28-4DA0-AA1D-E7F7B7095267}">
      <dgm:prSet/>
      <dgm:spPr/>
      <dgm:t>
        <a:bodyPr/>
        <a:lstStyle/>
        <a:p>
          <a:r>
            <a:rPr lang="en-US"/>
            <a:t>Be able to describe (glossary of terms) in detail each determinant</a:t>
          </a:r>
        </a:p>
      </dgm:t>
    </dgm:pt>
    <dgm:pt modelId="{5970AD8E-BD2B-4B06-8548-C413CD9A8C94}" type="parTrans" cxnId="{73ABB5DF-EA28-4BFC-88C6-CF0A45848B23}">
      <dgm:prSet/>
      <dgm:spPr/>
      <dgm:t>
        <a:bodyPr/>
        <a:lstStyle/>
        <a:p>
          <a:endParaRPr lang="en-US"/>
        </a:p>
      </dgm:t>
    </dgm:pt>
    <dgm:pt modelId="{ABFC6634-F329-4E00-AEE5-379AFCA43643}" type="sibTrans" cxnId="{73ABB5DF-EA28-4BFC-88C6-CF0A45848B23}">
      <dgm:prSet/>
      <dgm:spPr/>
      <dgm:t>
        <a:bodyPr/>
        <a:lstStyle/>
        <a:p>
          <a:endParaRPr lang="en-US"/>
        </a:p>
      </dgm:t>
    </dgm:pt>
    <dgm:pt modelId="{20E090A6-DDD4-44E2-AAB0-1037BB8825B5}">
      <dgm:prSet/>
      <dgm:spPr/>
      <dgm:t>
        <a:bodyPr/>
        <a:lstStyle/>
        <a:p>
          <a:r>
            <a:rPr lang="en-US"/>
            <a:t>Provide a detailed example on how it can positively and negatively affect health status of and individual and a community</a:t>
          </a:r>
        </a:p>
      </dgm:t>
    </dgm:pt>
    <dgm:pt modelId="{7950F1B7-4107-4924-8BBD-6D1FEFD8E8CD}" type="parTrans" cxnId="{1AA9EA7F-5734-4D06-97B1-679F9CF4091E}">
      <dgm:prSet/>
      <dgm:spPr/>
      <dgm:t>
        <a:bodyPr/>
        <a:lstStyle/>
        <a:p>
          <a:endParaRPr lang="en-US"/>
        </a:p>
      </dgm:t>
    </dgm:pt>
    <dgm:pt modelId="{980F4D29-B7C2-4E9B-872B-87678829043F}" type="sibTrans" cxnId="{1AA9EA7F-5734-4D06-97B1-679F9CF4091E}">
      <dgm:prSet/>
      <dgm:spPr/>
      <dgm:t>
        <a:bodyPr/>
        <a:lstStyle/>
        <a:p>
          <a:endParaRPr lang="en-US"/>
        </a:p>
      </dgm:t>
    </dgm:pt>
    <dgm:pt modelId="{661ADB3A-F4DA-4E0C-8D8D-7DBD078CEA71}" type="pres">
      <dgm:prSet presAssocID="{6EF38CA8-E8BB-42B1-9433-927BCC19FDE9}" presName="Name0" presStyleCnt="0">
        <dgm:presLayoutVars>
          <dgm:dir/>
          <dgm:animLvl val="lvl"/>
          <dgm:resizeHandles val="exact"/>
        </dgm:presLayoutVars>
      </dgm:prSet>
      <dgm:spPr/>
    </dgm:pt>
    <dgm:pt modelId="{CA71E8F1-7F96-4503-AB5C-145D7BCDD642}" type="pres">
      <dgm:prSet presAssocID="{B8439261-5729-4ED2-80AD-53419F1887A3}" presName="linNode" presStyleCnt="0"/>
      <dgm:spPr/>
    </dgm:pt>
    <dgm:pt modelId="{5DF9F01A-67D4-4611-91BB-AE543FEEAA89}" type="pres">
      <dgm:prSet presAssocID="{B8439261-5729-4ED2-80AD-53419F1887A3}" presName="parentText" presStyleLbl="alignNode1" presStyleIdx="0" presStyleCnt="3">
        <dgm:presLayoutVars>
          <dgm:chMax val="1"/>
          <dgm:bulletEnabled/>
        </dgm:presLayoutVars>
      </dgm:prSet>
      <dgm:spPr/>
    </dgm:pt>
    <dgm:pt modelId="{26B0CDBD-5D41-4B8E-9292-00C7159C8CF6}" type="pres">
      <dgm:prSet presAssocID="{B8439261-5729-4ED2-80AD-53419F1887A3}" presName="descendantText" presStyleLbl="alignAccFollowNode1" presStyleIdx="0" presStyleCnt="3">
        <dgm:presLayoutVars>
          <dgm:bulletEnabled/>
        </dgm:presLayoutVars>
      </dgm:prSet>
      <dgm:spPr/>
    </dgm:pt>
    <dgm:pt modelId="{D8706A13-9124-450B-B230-0E1BA87B7A13}" type="pres">
      <dgm:prSet presAssocID="{261FD9D1-6355-422A-B021-7FC39E69832E}" presName="sp" presStyleCnt="0"/>
      <dgm:spPr/>
    </dgm:pt>
    <dgm:pt modelId="{C56F84BF-D0D2-4D54-AF96-4A8B2A908146}" type="pres">
      <dgm:prSet presAssocID="{BD9BA409-852F-4A34-9555-4F0F1A8075DD}" presName="linNode" presStyleCnt="0"/>
      <dgm:spPr/>
    </dgm:pt>
    <dgm:pt modelId="{67F5F4B3-D63A-4E3C-BD9F-5DAFED2D8BFD}" type="pres">
      <dgm:prSet presAssocID="{BD9BA409-852F-4A34-9555-4F0F1A8075DD}" presName="parentText" presStyleLbl="alignNode1" presStyleIdx="1" presStyleCnt="3">
        <dgm:presLayoutVars>
          <dgm:chMax val="1"/>
          <dgm:bulletEnabled/>
        </dgm:presLayoutVars>
      </dgm:prSet>
      <dgm:spPr/>
    </dgm:pt>
    <dgm:pt modelId="{E22648DA-289A-4C1F-BBDC-5C369522A956}" type="pres">
      <dgm:prSet presAssocID="{BD9BA409-852F-4A34-9555-4F0F1A8075DD}" presName="descendantText" presStyleLbl="alignAccFollowNode1" presStyleIdx="1" presStyleCnt="3">
        <dgm:presLayoutVars>
          <dgm:bulletEnabled/>
        </dgm:presLayoutVars>
      </dgm:prSet>
      <dgm:spPr/>
    </dgm:pt>
    <dgm:pt modelId="{F32CF7DA-3CDE-4566-BC75-247BDEFB28A2}" type="pres">
      <dgm:prSet presAssocID="{3444CD3D-016D-4005-A790-F0658293E8E3}" presName="sp" presStyleCnt="0"/>
      <dgm:spPr/>
    </dgm:pt>
    <dgm:pt modelId="{FA749FC9-492B-4BBE-B86B-EBAA600B44E1}" type="pres">
      <dgm:prSet presAssocID="{E02EDC95-FC5E-4148-A9D4-48A3EF4C8737}" presName="linNode" presStyleCnt="0"/>
      <dgm:spPr/>
    </dgm:pt>
    <dgm:pt modelId="{3C2F34D1-7D33-4FB3-8EB3-30E0314EC5DB}" type="pres">
      <dgm:prSet presAssocID="{E02EDC95-FC5E-4148-A9D4-48A3EF4C8737}" presName="parentText" presStyleLbl="alignNode1" presStyleIdx="2" presStyleCnt="3">
        <dgm:presLayoutVars>
          <dgm:chMax val="1"/>
          <dgm:bulletEnabled/>
        </dgm:presLayoutVars>
      </dgm:prSet>
      <dgm:spPr/>
    </dgm:pt>
    <dgm:pt modelId="{15356BFD-636E-4FD4-99C1-0DCC4F0C8BF2}" type="pres">
      <dgm:prSet presAssocID="{E02EDC95-FC5E-4148-A9D4-48A3EF4C8737}" presName="descendantText" presStyleLbl="alignAccFollowNode1" presStyleIdx="2" presStyleCnt="3">
        <dgm:presLayoutVars>
          <dgm:bulletEnabled/>
        </dgm:presLayoutVars>
      </dgm:prSet>
      <dgm:spPr/>
    </dgm:pt>
  </dgm:ptLst>
  <dgm:cxnLst>
    <dgm:cxn modelId="{D7484307-69F5-4796-8F24-52C21A94016A}" type="presOf" srcId="{41741BBE-4E28-4DA0-AA1D-E7F7B7095267}" destId="{15356BFD-636E-4FD4-99C1-0DCC4F0C8BF2}" srcOrd="0" destOrd="0" presId="urn:microsoft.com/office/officeart/2016/7/layout/VerticalSolidActionList"/>
    <dgm:cxn modelId="{5917A31A-483D-4650-9FDE-77777C9412DE}" type="presOf" srcId="{20E090A6-DDD4-44E2-AAB0-1037BB8825B5}" destId="{15356BFD-636E-4FD4-99C1-0DCC4F0C8BF2}" srcOrd="0" destOrd="1" presId="urn:microsoft.com/office/officeart/2016/7/layout/VerticalSolidActionList"/>
    <dgm:cxn modelId="{68DA1B21-1B91-4134-B024-5D5FEF13D787}" srcId="{BD9BA409-852F-4A34-9555-4F0F1A8075DD}" destId="{42887F38-85C8-4A4C-AF77-D3D70ABD8D37}" srcOrd="0" destOrd="0" parTransId="{19C8455B-791B-4BD5-BEC8-30B2C57F321C}" sibTransId="{23CC6B57-B9A7-481B-B521-0E61CE7D5398}"/>
    <dgm:cxn modelId="{3F8F4121-691B-4777-B7F2-0C89C998335B}" srcId="{B8439261-5729-4ED2-80AD-53419F1887A3}" destId="{32B4E476-A0DC-4AA1-9D00-071B650428C2}" srcOrd="0" destOrd="0" parTransId="{D42EAF0D-C20B-499A-965B-C7DF804D5FAB}" sibTransId="{EAA4E5CE-2DED-43EC-805C-5BEF6699CFD1}"/>
    <dgm:cxn modelId="{3C8CE22A-6B65-48B3-B799-3E7677BD1C83}" type="presOf" srcId="{BD9BA409-852F-4A34-9555-4F0F1A8075DD}" destId="{67F5F4B3-D63A-4E3C-BD9F-5DAFED2D8BFD}" srcOrd="0" destOrd="0" presId="urn:microsoft.com/office/officeart/2016/7/layout/VerticalSolidActionList"/>
    <dgm:cxn modelId="{AA8D3031-8BFB-4E4F-B9E7-09478EE246B5}" type="presOf" srcId="{42887F38-85C8-4A4C-AF77-D3D70ABD8D37}" destId="{E22648DA-289A-4C1F-BBDC-5C369522A956}" srcOrd="0" destOrd="0" presId="urn:microsoft.com/office/officeart/2016/7/layout/VerticalSolidActionList"/>
    <dgm:cxn modelId="{D741D065-CCC8-46A6-9ACA-F2B4DC79BC89}" srcId="{6EF38CA8-E8BB-42B1-9433-927BCC19FDE9}" destId="{E02EDC95-FC5E-4148-A9D4-48A3EF4C8737}" srcOrd="2" destOrd="0" parTransId="{61714653-CCC3-4C7C-887D-3AE5452E5E91}" sibTransId="{810BF586-CEB8-4460-9958-1CF1206EDA90}"/>
    <dgm:cxn modelId="{1AA9EA7F-5734-4D06-97B1-679F9CF4091E}" srcId="{41741BBE-4E28-4DA0-AA1D-E7F7B7095267}" destId="{20E090A6-DDD4-44E2-AAB0-1037BB8825B5}" srcOrd="0" destOrd="0" parTransId="{7950F1B7-4107-4924-8BBD-6D1FEFD8E8CD}" sibTransId="{980F4D29-B7C2-4E9B-872B-87678829043F}"/>
    <dgm:cxn modelId="{A637D885-A67E-4F8A-A047-C410230065E3}" type="presOf" srcId="{6EF38CA8-E8BB-42B1-9433-927BCC19FDE9}" destId="{661ADB3A-F4DA-4E0C-8D8D-7DBD078CEA71}" srcOrd="0" destOrd="0" presId="urn:microsoft.com/office/officeart/2016/7/layout/VerticalSolidActionList"/>
    <dgm:cxn modelId="{EAC7DF9B-D1E7-4D55-B3F2-483AA93601B5}" type="presOf" srcId="{E02EDC95-FC5E-4148-A9D4-48A3EF4C8737}" destId="{3C2F34D1-7D33-4FB3-8EB3-30E0314EC5DB}" srcOrd="0" destOrd="0" presId="urn:microsoft.com/office/officeart/2016/7/layout/VerticalSolidActionList"/>
    <dgm:cxn modelId="{529CE59C-E206-4D7D-96DA-D6B09E6BD9FE}" srcId="{6EF38CA8-E8BB-42B1-9433-927BCC19FDE9}" destId="{BD9BA409-852F-4A34-9555-4F0F1A8075DD}" srcOrd="1" destOrd="0" parTransId="{2DE881C5-C97F-4F90-837C-C9A3F69F0B83}" sibTransId="{3444CD3D-016D-4005-A790-F0658293E8E3}"/>
    <dgm:cxn modelId="{72DD29A3-48F2-449F-91A1-3C42E0549637}" type="presOf" srcId="{32B4E476-A0DC-4AA1-9D00-071B650428C2}" destId="{26B0CDBD-5D41-4B8E-9292-00C7159C8CF6}" srcOrd="0" destOrd="0" presId="urn:microsoft.com/office/officeart/2016/7/layout/VerticalSolidActionList"/>
    <dgm:cxn modelId="{9DD651A9-D50E-4DD8-8507-8D09EE6D77AB}" srcId="{6EF38CA8-E8BB-42B1-9433-927BCC19FDE9}" destId="{B8439261-5729-4ED2-80AD-53419F1887A3}" srcOrd="0" destOrd="0" parTransId="{69F77F00-0FDE-4BBA-AB05-3F94908E398A}" sibTransId="{261FD9D1-6355-422A-B021-7FC39E69832E}"/>
    <dgm:cxn modelId="{F093DCD9-B65A-4D98-A826-AF1A8E7D3DFF}" type="presOf" srcId="{B8439261-5729-4ED2-80AD-53419F1887A3}" destId="{5DF9F01A-67D4-4611-91BB-AE543FEEAA89}" srcOrd="0" destOrd="0" presId="urn:microsoft.com/office/officeart/2016/7/layout/VerticalSolidActionList"/>
    <dgm:cxn modelId="{73ABB5DF-EA28-4BFC-88C6-CF0A45848B23}" srcId="{E02EDC95-FC5E-4148-A9D4-48A3EF4C8737}" destId="{41741BBE-4E28-4DA0-AA1D-E7F7B7095267}" srcOrd="0" destOrd="0" parTransId="{5970AD8E-BD2B-4B06-8548-C413CD9A8C94}" sibTransId="{ABFC6634-F329-4E00-AEE5-379AFCA43643}"/>
    <dgm:cxn modelId="{4FF45A99-72C3-40FE-B245-A98F4E8E7BF6}" type="presParOf" srcId="{661ADB3A-F4DA-4E0C-8D8D-7DBD078CEA71}" destId="{CA71E8F1-7F96-4503-AB5C-145D7BCDD642}" srcOrd="0" destOrd="0" presId="urn:microsoft.com/office/officeart/2016/7/layout/VerticalSolidActionList"/>
    <dgm:cxn modelId="{601D117D-1875-472C-957B-DDA096C062F4}" type="presParOf" srcId="{CA71E8F1-7F96-4503-AB5C-145D7BCDD642}" destId="{5DF9F01A-67D4-4611-91BB-AE543FEEAA89}" srcOrd="0" destOrd="0" presId="urn:microsoft.com/office/officeart/2016/7/layout/VerticalSolidActionList"/>
    <dgm:cxn modelId="{0FE64031-4142-421A-8732-AA2D2C124F24}" type="presParOf" srcId="{CA71E8F1-7F96-4503-AB5C-145D7BCDD642}" destId="{26B0CDBD-5D41-4B8E-9292-00C7159C8CF6}" srcOrd="1" destOrd="0" presId="urn:microsoft.com/office/officeart/2016/7/layout/VerticalSolidActionList"/>
    <dgm:cxn modelId="{684CD88D-459B-4933-80D4-F38966151C6D}" type="presParOf" srcId="{661ADB3A-F4DA-4E0C-8D8D-7DBD078CEA71}" destId="{D8706A13-9124-450B-B230-0E1BA87B7A13}" srcOrd="1" destOrd="0" presId="urn:microsoft.com/office/officeart/2016/7/layout/VerticalSolidActionList"/>
    <dgm:cxn modelId="{855E39CB-DC1C-4508-8A54-B5B6A7C7CF3D}" type="presParOf" srcId="{661ADB3A-F4DA-4E0C-8D8D-7DBD078CEA71}" destId="{C56F84BF-D0D2-4D54-AF96-4A8B2A908146}" srcOrd="2" destOrd="0" presId="urn:microsoft.com/office/officeart/2016/7/layout/VerticalSolidActionList"/>
    <dgm:cxn modelId="{6DCB9EC1-D7D0-4D04-A2D7-3CADC402C71C}" type="presParOf" srcId="{C56F84BF-D0D2-4D54-AF96-4A8B2A908146}" destId="{67F5F4B3-D63A-4E3C-BD9F-5DAFED2D8BFD}" srcOrd="0" destOrd="0" presId="urn:microsoft.com/office/officeart/2016/7/layout/VerticalSolidActionList"/>
    <dgm:cxn modelId="{45E89DAB-F283-4F75-9EA6-6270236BE6DD}" type="presParOf" srcId="{C56F84BF-D0D2-4D54-AF96-4A8B2A908146}" destId="{E22648DA-289A-4C1F-BBDC-5C369522A956}" srcOrd="1" destOrd="0" presId="urn:microsoft.com/office/officeart/2016/7/layout/VerticalSolidActionList"/>
    <dgm:cxn modelId="{A9731DD5-1EB0-44A8-940F-71358E548540}" type="presParOf" srcId="{661ADB3A-F4DA-4E0C-8D8D-7DBD078CEA71}" destId="{F32CF7DA-3CDE-4566-BC75-247BDEFB28A2}" srcOrd="3" destOrd="0" presId="urn:microsoft.com/office/officeart/2016/7/layout/VerticalSolidActionList"/>
    <dgm:cxn modelId="{40D05FAF-9935-4DFF-BA8E-3C35D1B21912}" type="presParOf" srcId="{661ADB3A-F4DA-4E0C-8D8D-7DBD078CEA71}" destId="{FA749FC9-492B-4BBE-B86B-EBAA600B44E1}" srcOrd="4" destOrd="0" presId="urn:microsoft.com/office/officeart/2016/7/layout/VerticalSolidActionList"/>
    <dgm:cxn modelId="{7A8B0895-EB5A-44B7-A2B2-A18B8BD93FEA}" type="presParOf" srcId="{FA749FC9-492B-4BBE-B86B-EBAA600B44E1}" destId="{3C2F34D1-7D33-4FB3-8EB3-30E0314EC5DB}" srcOrd="0" destOrd="0" presId="urn:microsoft.com/office/officeart/2016/7/layout/VerticalSolidActionList"/>
    <dgm:cxn modelId="{67316753-9E1C-4539-A641-B5AB06E82C40}" type="presParOf" srcId="{FA749FC9-492B-4BBE-B86B-EBAA600B44E1}" destId="{15356BFD-636E-4FD4-99C1-0DCC4F0C8BF2}"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F5317D7-2BA2-4734-90CD-DC7ACB2B9599}"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AU"/>
        </a:p>
      </dgm:t>
    </dgm:pt>
    <dgm:pt modelId="{B90A0A38-36D2-4468-BA8C-D4364A57DBFA}">
      <dgm:prSet phldrT="[Text]"/>
      <dgm:spPr/>
      <dgm:t>
        <a:bodyPr/>
        <a:lstStyle/>
        <a:p>
          <a:r>
            <a:rPr lang="en-US" dirty="0"/>
            <a:t>Stressor or unhappiness</a:t>
          </a:r>
          <a:endParaRPr lang="en-AU" dirty="0"/>
        </a:p>
      </dgm:t>
    </dgm:pt>
    <dgm:pt modelId="{B79EAF3D-7695-4552-B4C0-EBD3AC2285C3}" type="parTrans" cxnId="{4C3E7EDC-4BC4-4820-BF28-BDDC1AC09E0F}">
      <dgm:prSet/>
      <dgm:spPr/>
      <dgm:t>
        <a:bodyPr/>
        <a:lstStyle/>
        <a:p>
          <a:endParaRPr lang="en-AU"/>
        </a:p>
      </dgm:t>
    </dgm:pt>
    <dgm:pt modelId="{72016365-EF33-42C6-80AC-E6BA04D493E6}" type="sibTrans" cxnId="{4C3E7EDC-4BC4-4820-BF28-BDDC1AC09E0F}">
      <dgm:prSet/>
      <dgm:spPr/>
      <dgm:t>
        <a:bodyPr/>
        <a:lstStyle/>
        <a:p>
          <a:endParaRPr lang="en-AU"/>
        </a:p>
      </dgm:t>
    </dgm:pt>
    <dgm:pt modelId="{CFC411CC-D6BA-49E0-9F04-F721B47EFE5C}">
      <dgm:prSet phldrT="[Text]"/>
      <dgm:spPr/>
      <dgm:t>
        <a:bodyPr/>
        <a:lstStyle/>
        <a:p>
          <a:r>
            <a:rPr lang="en-US" dirty="0"/>
            <a:t>Drug/Alcohol use</a:t>
          </a:r>
          <a:endParaRPr lang="en-AU" dirty="0"/>
        </a:p>
      </dgm:t>
    </dgm:pt>
    <dgm:pt modelId="{DEEC467A-6209-4DC0-9C0D-3032E9CB0FE4}" type="parTrans" cxnId="{DEE256F5-02D0-41D3-9675-AAAB96E38084}">
      <dgm:prSet/>
      <dgm:spPr/>
      <dgm:t>
        <a:bodyPr/>
        <a:lstStyle/>
        <a:p>
          <a:endParaRPr lang="en-AU"/>
        </a:p>
      </dgm:t>
    </dgm:pt>
    <dgm:pt modelId="{6D644544-178E-418C-8D64-8F932C04C4D6}" type="sibTrans" cxnId="{DEE256F5-02D0-41D3-9675-AAAB96E38084}">
      <dgm:prSet/>
      <dgm:spPr/>
      <dgm:t>
        <a:bodyPr/>
        <a:lstStyle/>
        <a:p>
          <a:endParaRPr lang="en-AU"/>
        </a:p>
      </dgm:t>
    </dgm:pt>
    <dgm:pt modelId="{8A8CD0E1-5F81-4CD5-966C-D16EB05E98B0}">
      <dgm:prSet phldrT="[Text]"/>
      <dgm:spPr/>
      <dgm:t>
        <a:bodyPr/>
        <a:lstStyle/>
        <a:p>
          <a:r>
            <a:rPr lang="en-US" dirty="0"/>
            <a:t>High or feeling better</a:t>
          </a:r>
          <a:endParaRPr lang="en-AU" dirty="0"/>
        </a:p>
      </dgm:t>
    </dgm:pt>
    <dgm:pt modelId="{471F600C-7327-489E-A533-2CB059F5F62C}" type="parTrans" cxnId="{7AB9154B-14E1-452F-BAF0-2CB43D2F48C5}">
      <dgm:prSet/>
      <dgm:spPr/>
      <dgm:t>
        <a:bodyPr/>
        <a:lstStyle/>
        <a:p>
          <a:endParaRPr lang="en-AU"/>
        </a:p>
      </dgm:t>
    </dgm:pt>
    <dgm:pt modelId="{31E76B69-0786-4A91-9CAE-16E1636FC60B}" type="sibTrans" cxnId="{7AB9154B-14E1-452F-BAF0-2CB43D2F48C5}">
      <dgm:prSet/>
      <dgm:spPr/>
      <dgm:t>
        <a:bodyPr/>
        <a:lstStyle/>
        <a:p>
          <a:endParaRPr lang="en-AU"/>
        </a:p>
      </dgm:t>
    </dgm:pt>
    <dgm:pt modelId="{34A778CD-501A-4D25-98AE-C2E12DE307A0}">
      <dgm:prSet phldrT="[Text]"/>
      <dgm:spPr/>
      <dgm:t>
        <a:bodyPr/>
        <a:lstStyle/>
        <a:p>
          <a:r>
            <a:rPr lang="en-US" dirty="0"/>
            <a:t>Can’t afford drug</a:t>
          </a:r>
          <a:endParaRPr lang="en-AU" dirty="0"/>
        </a:p>
      </dgm:t>
    </dgm:pt>
    <dgm:pt modelId="{DD444AEA-62FF-4B34-9211-6558140CBCDE}" type="parTrans" cxnId="{E089FF3C-A5D5-42A4-8E23-EC4D8B8E6646}">
      <dgm:prSet/>
      <dgm:spPr/>
      <dgm:t>
        <a:bodyPr/>
        <a:lstStyle/>
        <a:p>
          <a:endParaRPr lang="en-AU"/>
        </a:p>
      </dgm:t>
    </dgm:pt>
    <dgm:pt modelId="{672327A1-1D35-4135-8081-3FDA12D97025}" type="sibTrans" cxnId="{E089FF3C-A5D5-42A4-8E23-EC4D8B8E6646}">
      <dgm:prSet/>
      <dgm:spPr/>
      <dgm:t>
        <a:bodyPr/>
        <a:lstStyle/>
        <a:p>
          <a:endParaRPr lang="en-AU"/>
        </a:p>
      </dgm:t>
    </dgm:pt>
    <dgm:pt modelId="{181EFF49-3B82-41DA-A1EC-732CC74108E9}" type="pres">
      <dgm:prSet presAssocID="{8F5317D7-2BA2-4734-90CD-DC7ACB2B9599}" presName="cycle" presStyleCnt="0">
        <dgm:presLayoutVars>
          <dgm:dir/>
          <dgm:resizeHandles val="exact"/>
        </dgm:presLayoutVars>
      </dgm:prSet>
      <dgm:spPr/>
    </dgm:pt>
    <dgm:pt modelId="{D7D8D414-3C96-4A2E-9401-7C046F7D3474}" type="pres">
      <dgm:prSet presAssocID="{B90A0A38-36D2-4468-BA8C-D4364A57DBFA}" presName="node" presStyleLbl="node1" presStyleIdx="0" presStyleCnt="4">
        <dgm:presLayoutVars>
          <dgm:bulletEnabled val="1"/>
        </dgm:presLayoutVars>
      </dgm:prSet>
      <dgm:spPr/>
    </dgm:pt>
    <dgm:pt modelId="{0EBD91F9-924A-49A0-ADC0-5AEEC0E520FA}" type="pres">
      <dgm:prSet presAssocID="{B90A0A38-36D2-4468-BA8C-D4364A57DBFA}" presName="spNode" presStyleCnt="0"/>
      <dgm:spPr/>
    </dgm:pt>
    <dgm:pt modelId="{766D7857-3231-4AD0-8BC7-F13918B8145B}" type="pres">
      <dgm:prSet presAssocID="{72016365-EF33-42C6-80AC-E6BA04D493E6}" presName="sibTrans" presStyleLbl="sibTrans1D1" presStyleIdx="0" presStyleCnt="4"/>
      <dgm:spPr/>
    </dgm:pt>
    <dgm:pt modelId="{C84B4E8A-159A-4D9D-9AF0-F86600BA2E82}" type="pres">
      <dgm:prSet presAssocID="{CFC411CC-D6BA-49E0-9F04-F721B47EFE5C}" presName="node" presStyleLbl="node1" presStyleIdx="1" presStyleCnt="4">
        <dgm:presLayoutVars>
          <dgm:bulletEnabled val="1"/>
        </dgm:presLayoutVars>
      </dgm:prSet>
      <dgm:spPr/>
    </dgm:pt>
    <dgm:pt modelId="{5D9D4465-04F2-4247-9D1E-BD5A697920DB}" type="pres">
      <dgm:prSet presAssocID="{CFC411CC-D6BA-49E0-9F04-F721B47EFE5C}" presName="spNode" presStyleCnt="0"/>
      <dgm:spPr/>
    </dgm:pt>
    <dgm:pt modelId="{70AAC718-6303-462E-85F7-A7E611E97B9C}" type="pres">
      <dgm:prSet presAssocID="{6D644544-178E-418C-8D64-8F932C04C4D6}" presName="sibTrans" presStyleLbl="sibTrans1D1" presStyleIdx="1" presStyleCnt="4"/>
      <dgm:spPr/>
    </dgm:pt>
    <dgm:pt modelId="{06E40252-924D-4721-871F-D801D4C2914A}" type="pres">
      <dgm:prSet presAssocID="{8A8CD0E1-5F81-4CD5-966C-D16EB05E98B0}" presName="node" presStyleLbl="node1" presStyleIdx="2" presStyleCnt="4">
        <dgm:presLayoutVars>
          <dgm:bulletEnabled val="1"/>
        </dgm:presLayoutVars>
      </dgm:prSet>
      <dgm:spPr/>
    </dgm:pt>
    <dgm:pt modelId="{193F1869-AEC2-46A5-BBAF-1585662788CA}" type="pres">
      <dgm:prSet presAssocID="{8A8CD0E1-5F81-4CD5-966C-D16EB05E98B0}" presName="spNode" presStyleCnt="0"/>
      <dgm:spPr/>
    </dgm:pt>
    <dgm:pt modelId="{CD733CC4-BDC6-491A-99FA-F96B40993D82}" type="pres">
      <dgm:prSet presAssocID="{31E76B69-0786-4A91-9CAE-16E1636FC60B}" presName="sibTrans" presStyleLbl="sibTrans1D1" presStyleIdx="2" presStyleCnt="4"/>
      <dgm:spPr/>
    </dgm:pt>
    <dgm:pt modelId="{E89F1A09-7CE7-4498-B3D7-F93586C8FFB9}" type="pres">
      <dgm:prSet presAssocID="{34A778CD-501A-4D25-98AE-C2E12DE307A0}" presName="node" presStyleLbl="node1" presStyleIdx="3" presStyleCnt="4">
        <dgm:presLayoutVars>
          <dgm:bulletEnabled val="1"/>
        </dgm:presLayoutVars>
      </dgm:prSet>
      <dgm:spPr/>
    </dgm:pt>
    <dgm:pt modelId="{A8F05AAB-BC89-4029-AEA4-A5179930B37B}" type="pres">
      <dgm:prSet presAssocID="{34A778CD-501A-4D25-98AE-C2E12DE307A0}" presName="spNode" presStyleCnt="0"/>
      <dgm:spPr/>
    </dgm:pt>
    <dgm:pt modelId="{CED7DAE7-3473-4718-8BAC-AB0B66F0C78F}" type="pres">
      <dgm:prSet presAssocID="{672327A1-1D35-4135-8081-3FDA12D97025}" presName="sibTrans" presStyleLbl="sibTrans1D1" presStyleIdx="3" presStyleCnt="4"/>
      <dgm:spPr/>
    </dgm:pt>
  </dgm:ptLst>
  <dgm:cxnLst>
    <dgm:cxn modelId="{382AA32A-3441-4C9A-98B0-E11582B3A916}" type="presOf" srcId="{6D644544-178E-418C-8D64-8F932C04C4D6}" destId="{70AAC718-6303-462E-85F7-A7E611E97B9C}" srcOrd="0" destOrd="0" presId="urn:microsoft.com/office/officeart/2005/8/layout/cycle5"/>
    <dgm:cxn modelId="{E089FF3C-A5D5-42A4-8E23-EC4D8B8E6646}" srcId="{8F5317D7-2BA2-4734-90CD-DC7ACB2B9599}" destId="{34A778CD-501A-4D25-98AE-C2E12DE307A0}" srcOrd="3" destOrd="0" parTransId="{DD444AEA-62FF-4B34-9211-6558140CBCDE}" sibTransId="{672327A1-1D35-4135-8081-3FDA12D97025}"/>
    <dgm:cxn modelId="{B0AD613F-CC91-472D-9FD8-502E26B8D0D5}" type="presOf" srcId="{B90A0A38-36D2-4468-BA8C-D4364A57DBFA}" destId="{D7D8D414-3C96-4A2E-9401-7C046F7D3474}" srcOrd="0" destOrd="0" presId="urn:microsoft.com/office/officeart/2005/8/layout/cycle5"/>
    <dgm:cxn modelId="{7AB9154B-14E1-452F-BAF0-2CB43D2F48C5}" srcId="{8F5317D7-2BA2-4734-90CD-DC7ACB2B9599}" destId="{8A8CD0E1-5F81-4CD5-966C-D16EB05E98B0}" srcOrd="2" destOrd="0" parTransId="{471F600C-7327-489E-A533-2CB059F5F62C}" sibTransId="{31E76B69-0786-4A91-9CAE-16E1636FC60B}"/>
    <dgm:cxn modelId="{17F7BF54-2BFD-4597-BD7B-60E9A5D07EAF}" type="presOf" srcId="{72016365-EF33-42C6-80AC-E6BA04D493E6}" destId="{766D7857-3231-4AD0-8BC7-F13918B8145B}" srcOrd="0" destOrd="0" presId="urn:microsoft.com/office/officeart/2005/8/layout/cycle5"/>
    <dgm:cxn modelId="{5AFD48AB-0838-4C46-9379-C0032AD20129}" type="presOf" srcId="{34A778CD-501A-4D25-98AE-C2E12DE307A0}" destId="{E89F1A09-7CE7-4498-B3D7-F93586C8FFB9}" srcOrd="0" destOrd="0" presId="urn:microsoft.com/office/officeart/2005/8/layout/cycle5"/>
    <dgm:cxn modelId="{0E23A0D1-93ED-4B89-B821-055036FF2089}" type="presOf" srcId="{8F5317D7-2BA2-4734-90CD-DC7ACB2B9599}" destId="{181EFF49-3B82-41DA-A1EC-732CC74108E9}" srcOrd="0" destOrd="0" presId="urn:microsoft.com/office/officeart/2005/8/layout/cycle5"/>
    <dgm:cxn modelId="{899087D9-E8A8-423F-B99C-B6125C918BFC}" type="presOf" srcId="{CFC411CC-D6BA-49E0-9F04-F721B47EFE5C}" destId="{C84B4E8A-159A-4D9D-9AF0-F86600BA2E82}" srcOrd="0" destOrd="0" presId="urn:microsoft.com/office/officeart/2005/8/layout/cycle5"/>
    <dgm:cxn modelId="{4C3E7EDC-4BC4-4820-BF28-BDDC1AC09E0F}" srcId="{8F5317D7-2BA2-4734-90CD-DC7ACB2B9599}" destId="{B90A0A38-36D2-4468-BA8C-D4364A57DBFA}" srcOrd="0" destOrd="0" parTransId="{B79EAF3D-7695-4552-B4C0-EBD3AC2285C3}" sibTransId="{72016365-EF33-42C6-80AC-E6BA04D493E6}"/>
    <dgm:cxn modelId="{B92302E4-66EA-4461-ADD5-E03666ED6234}" type="presOf" srcId="{672327A1-1D35-4135-8081-3FDA12D97025}" destId="{CED7DAE7-3473-4718-8BAC-AB0B66F0C78F}" srcOrd="0" destOrd="0" presId="urn:microsoft.com/office/officeart/2005/8/layout/cycle5"/>
    <dgm:cxn modelId="{DEE256F5-02D0-41D3-9675-AAAB96E38084}" srcId="{8F5317D7-2BA2-4734-90CD-DC7ACB2B9599}" destId="{CFC411CC-D6BA-49E0-9F04-F721B47EFE5C}" srcOrd="1" destOrd="0" parTransId="{DEEC467A-6209-4DC0-9C0D-3032E9CB0FE4}" sibTransId="{6D644544-178E-418C-8D64-8F932C04C4D6}"/>
    <dgm:cxn modelId="{04E3F0F8-56EE-4D36-AE0E-ABC763867DA3}" type="presOf" srcId="{8A8CD0E1-5F81-4CD5-966C-D16EB05E98B0}" destId="{06E40252-924D-4721-871F-D801D4C2914A}" srcOrd="0" destOrd="0" presId="urn:microsoft.com/office/officeart/2005/8/layout/cycle5"/>
    <dgm:cxn modelId="{8154D8FF-6047-4F1A-8E12-0FF9FDD592F3}" type="presOf" srcId="{31E76B69-0786-4A91-9CAE-16E1636FC60B}" destId="{CD733CC4-BDC6-491A-99FA-F96B40993D82}" srcOrd="0" destOrd="0" presId="urn:microsoft.com/office/officeart/2005/8/layout/cycle5"/>
    <dgm:cxn modelId="{BB988844-A415-42ED-BC0E-FECDE52CF001}" type="presParOf" srcId="{181EFF49-3B82-41DA-A1EC-732CC74108E9}" destId="{D7D8D414-3C96-4A2E-9401-7C046F7D3474}" srcOrd="0" destOrd="0" presId="urn:microsoft.com/office/officeart/2005/8/layout/cycle5"/>
    <dgm:cxn modelId="{32A62E90-C4BB-437A-9B28-03F652D58B51}" type="presParOf" srcId="{181EFF49-3B82-41DA-A1EC-732CC74108E9}" destId="{0EBD91F9-924A-49A0-ADC0-5AEEC0E520FA}" srcOrd="1" destOrd="0" presId="urn:microsoft.com/office/officeart/2005/8/layout/cycle5"/>
    <dgm:cxn modelId="{07A58E9B-D712-4876-9F17-3118C35A0D95}" type="presParOf" srcId="{181EFF49-3B82-41DA-A1EC-732CC74108E9}" destId="{766D7857-3231-4AD0-8BC7-F13918B8145B}" srcOrd="2" destOrd="0" presId="urn:microsoft.com/office/officeart/2005/8/layout/cycle5"/>
    <dgm:cxn modelId="{B0D75856-DFBC-4BA4-9B15-6235A756EBC1}" type="presParOf" srcId="{181EFF49-3B82-41DA-A1EC-732CC74108E9}" destId="{C84B4E8A-159A-4D9D-9AF0-F86600BA2E82}" srcOrd="3" destOrd="0" presId="urn:microsoft.com/office/officeart/2005/8/layout/cycle5"/>
    <dgm:cxn modelId="{A71B18EE-F9F0-4432-9619-4D54D3FF88F2}" type="presParOf" srcId="{181EFF49-3B82-41DA-A1EC-732CC74108E9}" destId="{5D9D4465-04F2-4247-9D1E-BD5A697920DB}" srcOrd="4" destOrd="0" presId="urn:microsoft.com/office/officeart/2005/8/layout/cycle5"/>
    <dgm:cxn modelId="{F436D0B2-12E6-43BB-A028-0D7D088CA7EC}" type="presParOf" srcId="{181EFF49-3B82-41DA-A1EC-732CC74108E9}" destId="{70AAC718-6303-462E-85F7-A7E611E97B9C}" srcOrd="5" destOrd="0" presId="urn:microsoft.com/office/officeart/2005/8/layout/cycle5"/>
    <dgm:cxn modelId="{0A4390BA-8777-4321-B63E-ECDCE0104D3F}" type="presParOf" srcId="{181EFF49-3B82-41DA-A1EC-732CC74108E9}" destId="{06E40252-924D-4721-871F-D801D4C2914A}" srcOrd="6" destOrd="0" presId="urn:microsoft.com/office/officeart/2005/8/layout/cycle5"/>
    <dgm:cxn modelId="{3F50E453-499B-4C9E-806C-B1B315A5D91D}" type="presParOf" srcId="{181EFF49-3B82-41DA-A1EC-732CC74108E9}" destId="{193F1869-AEC2-46A5-BBAF-1585662788CA}" srcOrd="7" destOrd="0" presId="urn:microsoft.com/office/officeart/2005/8/layout/cycle5"/>
    <dgm:cxn modelId="{C6885494-007C-4FA4-8499-83B3967A3D36}" type="presParOf" srcId="{181EFF49-3B82-41DA-A1EC-732CC74108E9}" destId="{CD733CC4-BDC6-491A-99FA-F96B40993D82}" srcOrd="8" destOrd="0" presId="urn:microsoft.com/office/officeart/2005/8/layout/cycle5"/>
    <dgm:cxn modelId="{017F60E1-0DE5-4EFC-9462-7921CA91DE88}" type="presParOf" srcId="{181EFF49-3B82-41DA-A1EC-732CC74108E9}" destId="{E89F1A09-7CE7-4498-B3D7-F93586C8FFB9}" srcOrd="9" destOrd="0" presId="urn:microsoft.com/office/officeart/2005/8/layout/cycle5"/>
    <dgm:cxn modelId="{2F358A06-C726-423D-A07A-D476343CF25F}" type="presParOf" srcId="{181EFF49-3B82-41DA-A1EC-732CC74108E9}" destId="{A8F05AAB-BC89-4029-AEA4-A5179930B37B}" srcOrd="10" destOrd="0" presId="urn:microsoft.com/office/officeart/2005/8/layout/cycle5"/>
    <dgm:cxn modelId="{4C9E68F9-E53B-429B-9667-0AB0760F9834}" type="presParOf" srcId="{181EFF49-3B82-41DA-A1EC-732CC74108E9}" destId="{CED7DAE7-3473-4718-8BAC-AB0B66F0C78F}" srcOrd="11" destOrd="0" presId="urn:microsoft.com/office/officeart/2005/8/layout/cycle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F38CA8-E8BB-42B1-9433-927BCC19FDE9}"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B8439261-5729-4ED2-80AD-53419F1887A3}">
      <dgm:prSet/>
      <dgm:spPr/>
      <dgm:t>
        <a:bodyPr/>
        <a:lstStyle/>
        <a:p>
          <a:r>
            <a:rPr lang="en-US"/>
            <a:t>Outline</a:t>
          </a:r>
        </a:p>
      </dgm:t>
    </dgm:pt>
    <dgm:pt modelId="{69F77F00-0FDE-4BBA-AB05-3F94908E398A}" type="parTrans" cxnId="{9DD651A9-D50E-4DD8-8507-8D09EE6D77AB}">
      <dgm:prSet/>
      <dgm:spPr/>
      <dgm:t>
        <a:bodyPr/>
        <a:lstStyle/>
        <a:p>
          <a:endParaRPr lang="en-US"/>
        </a:p>
      </dgm:t>
    </dgm:pt>
    <dgm:pt modelId="{261FD9D1-6355-422A-B021-7FC39E69832E}" type="sibTrans" cxnId="{9DD651A9-D50E-4DD8-8507-8D09EE6D77AB}">
      <dgm:prSet/>
      <dgm:spPr/>
      <dgm:t>
        <a:bodyPr/>
        <a:lstStyle/>
        <a:p>
          <a:endParaRPr lang="en-US"/>
        </a:p>
      </dgm:t>
    </dgm:pt>
    <dgm:pt modelId="{32B4E476-A0DC-4AA1-9D00-071B650428C2}">
      <dgm:prSet/>
      <dgm:spPr/>
      <dgm:t>
        <a:bodyPr/>
        <a:lstStyle/>
        <a:p>
          <a:r>
            <a:rPr lang="en-US"/>
            <a:t>Outline each determinant</a:t>
          </a:r>
        </a:p>
      </dgm:t>
    </dgm:pt>
    <dgm:pt modelId="{D42EAF0D-C20B-499A-965B-C7DF804D5FAB}" type="parTrans" cxnId="{3F8F4121-691B-4777-B7F2-0C89C998335B}">
      <dgm:prSet/>
      <dgm:spPr/>
      <dgm:t>
        <a:bodyPr/>
        <a:lstStyle/>
        <a:p>
          <a:endParaRPr lang="en-US"/>
        </a:p>
      </dgm:t>
    </dgm:pt>
    <dgm:pt modelId="{EAA4E5CE-2DED-43EC-805C-5BEF6699CFD1}" type="sibTrans" cxnId="{3F8F4121-691B-4777-B7F2-0C89C998335B}">
      <dgm:prSet/>
      <dgm:spPr/>
      <dgm:t>
        <a:bodyPr/>
        <a:lstStyle/>
        <a:p>
          <a:endParaRPr lang="en-US"/>
        </a:p>
      </dgm:t>
    </dgm:pt>
    <dgm:pt modelId="{BD9BA409-852F-4A34-9555-4F0F1A8075DD}">
      <dgm:prSet/>
      <dgm:spPr/>
      <dgm:t>
        <a:bodyPr/>
        <a:lstStyle/>
        <a:p>
          <a:r>
            <a:rPr lang="en-US"/>
            <a:t>Relate</a:t>
          </a:r>
        </a:p>
      </dgm:t>
    </dgm:pt>
    <dgm:pt modelId="{2DE881C5-C97F-4F90-837C-C9A3F69F0B83}" type="parTrans" cxnId="{529CE59C-E206-4D7D-96DA-D6B09E6BD9FE}">
      <dgm:prSet/>
      <dgm:spPr/>
      <dgm:t>
        <a:bodyPr/>
        <a:lstStyle/>
        <a:p>
          <a:endParaRPr lang="en-US"/>
        </a:p>
      </dgm:t>
    </dgm:pt>
    <dgm:pt modelId="{3444CD3D-016D-4005-A790-F0658293E8E3}" type="sibTrans" cxnId="{529CE59C-E206-4D7D-96DA-D6B09E6BD9FE}">
      <dgm:prSet/>
      <dgm:spPr/>
      <dgm:t>
        <a:bodyPr/>
        <a:lstStyle/>
        <a:p>
          <a:endParaRPr lang="en-US"/>
        </a:p>
      </dgm:t>
    </dgm:pt>
    <dgm:pt modelId="{42887F38-85C8-4A4C-AF77-D3D70ABD8D37}">
      <dgm:prSet/>
      <dgm:spPr/>
      <dgm:t>
        <a:bodyPr/>
        <a:lstStyle/>
        <a:p>
          <a:r>
            <a:rPr lang="en-US" dirty="0"/>
            <a:t>Relate determinants to Health Status: life expectancy, </a:t>
          </a:r>
          <a:r>
            <a:rPr lang="en-US" dirty="0" err="1"/>
            <a:t>mobidity</a:t>
          </a:r>
          <a:r>
            <a:rPr lang="en-US" dirty="0"/>
            <a:t> rates and quality of life</a:t>
          </a:r>
        </a:p>
      </dgm:t>
    </dgm:pt>
    <dgm:pt modelId="{19C8455B-791B-4BD5-BEC8-30B2C57F321C}" type="parTrans" cxnId="{68DA1B21-1B91-4134-B024-5D5FEF13D787}">
      <dgm:prSet/>
      <dgm:spPr/>
      <dgm:t>
        <a:bodyPr/>
        <a:lstStyle/>
        <a:p>
          <a:endParaRPr lang="en-US"/>
        </a:p>
      </dgm:t>
    </dgm:pt>
    <dgm:pt modelId="{23CC6B57-B9A7-481B-B521-0E61CE7D5398}" type="sibTrans" cxnId="{68DA1B21-1B91-4134-B024-5D5FEF13D787}">
      <dgm:prSet/>
      <dgm:spPr/>
      <dgm:t>
        <a:bodyPr/>
        <a:lstStyle/>
        <a:p>
          <a:endParaRPr lang="en-US"/>
        </a:p>
      </dgm:t>
    </dgm:pt>
    <dgm:pt modelId="{E02EDC95-FC5E-4148-A9D4-48A3EF4C8737}">
      <dgm:prSet/>
      <dgm:spPr/>
      <dgm:t>
        <a:bodyPr/>
        <a:lstStyle/>
        <a:p>
          <a:r>
            <a:rPr lang="en-US" dirty="0"/>
            <a:t>Example</a:t>
          </a:r>
        </a:p>
      </dgm:t>
    </dgm:pt>
    <dgm:pt modelId="{61714653-CCC3-4C7C-887D-3AE5452E5E91}" type="parTrans" cxnId="{D741D065-CCC8-46A6-9ACA-F2B4DC79BC89}">
      <dgm:prSet/>
      <dgm:spPr/>
      <dgm:t>
        <a:bodyPr/>
        <a:lstStyle/>
        <a:p>
          <a:endParaRPr lang="en-US"/>
        </a:p>
      </dgm:t>
    </dgm:pt>
    <dgm:pt modelId="{810BF586-CEB8-4460-9958-1CF1206EDA90}" type="sibTrans" cxnId="{D741D065-CCC8-46A6-9ACA-F2B4DC79BC89}">
      <dgm:prSet/>
      <dgm:spPr/>
      <dgm:t>
        <a:bodyPr/>
        <a:lstStyle/>
        <a:p>
          <a:endParaRPr lang="en-US"/>
        </a:p>
      </dgm:t>
    </dgm:pt>
    <dgm:pt modelId="{41741BBE-4E28-4DA0-AA1D-E7F7B7095267}">
      <dgm:prSet/>
      <dgm:spPr/>
      <dgm:t>
        <a:bodyPr/>
        <a:lstStyle/>
        <a:p>
          <a:r>
            <a:rPr lang="en-US"/>
            <a:t>Be able to describe (glossary of terms) in detail each determinant</a:t>
          </a:r>
        </a:p>
      </dgm:t>
    </dgm:pt>
    <dgm:pt modelId="{5970AD8E-BD2B-4B06-8548-C413CD9A8C94}" type="parTrans" cxnId="{73ABB5DF-EA28-4BFC-88C6-CF0A45848B23}">
      <dgm:prSet/>
      <dgm:spPr/>
      <dgm:t>
        <a:bodyPr/>
        <a:lstStyle/>
        <a:p>
          <a:endParaRPr lang="en-US"/>
        </a:p>
      </dgm:t>
    </dgm:pt>
    <dgm:pt modelId="{ABFC6634-F329-4E00-AEE5-379AFCA43643}" type="sibTrans" cxnId="{73ABB5DF-EA28-4BFC-88C6-CF0A45848B23}">
      <dgm:prSet/>
      <dgm:spPr/>
      <dgm:t>
        <a:bodyPr/>
        <a:lstStyle/>
        <a:p>
          <a:endParaRPr lang="en-US"/>
        </a:p>
      </dgm:t>
    </dgm:pt>
    <dgm:pt modelId="{20E090A6-DDD4-44E2-AAB0-1037BB8825B5}">
      <dgm:prSet/>
      <dgm:spPr/>
      <dgm:t>
        <a:bodyPr/>
        <a:lstStyle/>
        <a:p>
          <a:r>
            <a:rPr lang="en-US"/>
            <a:t>Provide a detailed example on how it can positively and negatively affect health status of and individual and a community</a:t>
          </a:r>
        </a:p>
      </dgm:t>
    </dgm:pt>
    <dgm:pt modelId="{7950F1B7-4107-4924-8BBD-6D1FEFD8E8CD}" type="parTrans" cxnId="{1AA9EA7F-5734-4D06-97B1-679F9CF4091E}">
      <dgm:prSet/>
      <dgm:spPr/>
      <dgm:t>
        <a:bodyPr/>
        <a:lstStyle/>
        <a:p>
          <a:endParaRPr lang="en-US"/>
        </a:p>
      </dgm:t>
    </dgm:pt>
    <dgm:pt modelId="{980F4D29-B7C2-4E9B-872B-87678829043F}" type="sibTrans" cxnId="{1AA9EA7F-5734-4D06-97B1-679F9CF4091E}">
      <dgm:prSet/>
      <dgm:spPr/>
      <dgm:t>
        <a:bodyPr/>
        <a:lstStyle/>
        <a:p>
          <a:endParaRPr lang="en-US"/>
        </a:p>
      </dgm:t>
    </dgm:pt>
    <dgm:pt modelId="{661ADB3A-F4DA-4E0C-8D8D-7DBD078CEA71}" type="pres">
      <dgm:prSet presAssocID="{6EF38CA8-E8BB-42B1-9433-927BCC19FDE9}" presName="Name0" presStyleCnt="0">
        <dgm:presLayoutVars>
          <dgm:dir/>
          <dgm:animLvl val="lvl"/>
          <dgm:resizeHandles val="exact"/>
        </dgm:presLayoutVars>
      </dgm:prSet>
      <dgm:spPr/>
    </dgm:pt>
    <dgm:pt modelId="{CA71E8F1-7F96-4503-AB5C-145D7BCDD642}" type="pres">
      <dgm:prSet presAssocID="{B8439261-5729-4ED2-80AD-53419F1887A3}" presName="linNode" presStyleCnt="0"/>
      <dgm:spPr/>
    </dgm:pt>
    <dgm:pt modelId="{5DF9F01A-67D4-4611-91BB-AE543FEEAA89}" type="pres">
      <dgm:prSet presAssocID="{B8439261-5729-4ED2-80AD-53419F1887A3}" presName="parentText" presStyleLbl="alignNode1" presStyleIdx="0" presStyleCnt="3">
        <dgm:presLayoutVars>
          <dgm:chMax val="1"/>
          <dgm:bulletEnabled/>
        </dgm:presLayoutVars>
      </dgm:prSet>
      <dgm:spPr/>
    </dgm:pt>
    <dgm:pt modelId="{26B0CDBD-5D41-4B8E-9292-00C7159C8CF6}" type="pres">
      <dgm:prSet presAssocID="{B8439261-5729-4ED2-80AD-53419F1887A3}" presName="descendantText" presStyleLbl="alignAccFollowNode1" presStyleIdx="0" presStyleCnt="3">
        <dgm:presLayoutVars>
          <dgm:bulletEnabled/>
        </dgm:presLayoutVars>
      </dgm:prSet>
      <dgm:spPr/>
    </dgm:pt>
    <dgm:pt modelId="{D8706A13-9124-450B-B230-0E1BA87B7A13}" type="pres">
      <dgm:prSet presAssocID="{261FD9D1-6355-422A-B021-7FC39E69832E}" presName="sp" presStyleCnt="0"/>
      <dgm:spPr/>
    </dgm:pt>
    <dgm:pt modelId="{C56F84BF-D0D2-4D54-AF96-4A8B2A908146}" type="pres">
      <dgm:prSet presAssocID="{BD9BA409-852F-4A34-9555-4F0F1A8075DD}" presName="linNode" presStyleCnt="0"/>
      <dgm:spPr/>
    </dgm:pt>
    <dgm:pt modelId="{67F5F4B3-D63A-4E3C-BD9F-5DAFED2D8BFD}" type="pres">
      <dgm:prSet presAssocID="{BD9BA409-852F-4A34-9555-4F0F1A8075DD}" presName="parentText" presStyleLbl="alignNode1" presStyleIdx="1" presStyleCnt="3">
        <dgm:presLayoutVars>
          <dgm:chMax val="1"/>
          <dgm:bulletEnabled/>
        </dgm:presLayoutVars>
      </dgm:prSet>
      <dgm:spPr/>
    </dgm:pt>
    <dgm:pt modelId="{E22648DA-289A-4C1F-BBDC-5C369522A956}" type="pres">
      <dgm:prSet presAssocID="{BD9BA409-852F-4A34-9555-4F0F1A8075DD}" presName="descendantText" presStyleLbl="alignAccFollowNode1" presStyleIdx="1" presStyleCnt="3">
        <dgm:presLayoutVars>
          <dgm:bulletEnabled/>
        </dgm:presLayoutVars>
      </dgm:prSet>
      <dgm:spPr/>
    </dgm:pt>
    <dgm:pt modelId="{F32CF7DA-3CDE-4566-BC75-247BDEFB28A2}" type="pres">
      <dgm:prSet presAssocID="{3444CD3D-016D-4005-A790-F0658293E8E3}" presName="sp" presStyleCnt="0"/>
      <dgm:spPr/>
    </dgm:pt>
    <dgm:pt modelId="{FA749FC9-492B-4BBE-B86B-EBAA600B44E1}" type="pres">
      <dgm:prSet presAssocID="{E02EDC95-FC5E-4148-A9D4-48A3EF4C8737}" presName="linNode" presStyleCnt="0"/>
      <dgm:spPr/>
    </dgm:pt>
    <dgm:pt modelId="{3C2F34D1-7D33-4FB3-8EB3-30E0314EC5DB}" type="pres">
      <dgm:prSet presAssocID="{E02EDC95-FC5E-4148-A9D4-48A3EF4C8737}" presName="parentText" presStyleLbl="alignNode1" presStyleIdx="2" presStyleCnt="3">
        <dgm:presLayoutVars>
          <dgm:chMax val="1"/>
          <dgm:bulletEnabled/>
        </dgm:presLayoutVars>
      </dgm:prSet>
      <dgm:spPr/>
    </dgm:pt>
    <dgm:pt modelId="{15356BFD-636E-4FD4-99C1-0DCC4F0C8BF2}" type="pres">
      <dgm:prSet presAssocID="{E02EDC95-FC5E-4148-A9D4-48A3EF4C8737}" presName="descendantText" presStyleLbl="alignAccFollowNode1" presStyleIdx="2" presStyleCnt="3">
        <dgm:presLayoutVars>
          <dgm:bulletEnabled/>
        </dgm:presLayoutVars>
      </dgm:prSet>
      <dgm:spPr/>
    </dgm:pt>
  </dgm:ptLst>
  <dgm:cxnLst>
    <dgm:cxn modelId="{D7484307-69F5-4796-8F24-52C21A94016A}" type="presOf" srcId="{41741BBE-4E28-4DA0-AA1D-E7F7B7095267}" destId="{15356BFD-636E-4FD4-99C1-0DCC4F0C8BF2}" srcOrd="0" destOrd="0" presId="urn:microsoft.com/office/officeart/2016/7/layout/VerticalSolidActionList"/>
    <dgm:cxn modelId="{5917A31A-483D-4650-9FDE-77777C9412DE}" type="presOf" srcId="{20E090A6-DDD4-44E2-AAB0-1037BB8825B5}" destId="{15356BFD-636E-4FD4-99C1-0DCC4F0C8BF2}" srcOrd="0" destOrd="1" presId="urn:microsoft.com/office/officeart/2016/7/layout/VerticalSolidActionList"/>
    <dgm:cxn modelId="{68DA1B21-1B91-4134-B024-5D5FEF13D787}" srcId="{BD9BA409-852F-4A34-9555-4F0F1A8075DD}" destId="{42887F38-85C8-4A4C-AF77-D3D70ABD8D37}" srcOrd="0" destOrd="0" parTransId="{19C8455B-791B-4BD5-BEC8-30B2C57F321C}" sibTransId="{23CC6B57-B9A7-481B-B521-0E61CE7D5398}"/>
    <dgm:cxn modelId="{3F8F4121-691B-4777-B7F2-0C89C998335B}" srcId="{B8439261-5729-4ED2-80AD-53419F1887A3}" destId="{32B4E476-A0DC-4AA1-9D00-071B650428C2}" srcOrd="0" destOrd="0" parTransId="{D42EAF0D-C20B-499A-965B-C7DF804D5FAB}" sibTransId="{EAA4E5CE-2DED-43EC-805C-5BEF6699CFD1}"/>
    <dgm:cxn modelId="{3C8CE22A-6B65-48B3-B799-3E7677BD1C83}" type="presOf" srcId="{BD9BA409-852F-4A34-9555-4F0F1A8075DD}" destId="{67F5F4B3-D63A-4E3C-BD9F-5DAFED2D8BFD}" srcOrd="0" destOrd="0" presId="urn:microsoft.com/office/officeart/2016/7/layout/VerticalSolidActionList"/>
    <dgm:cxn modelId="{AA8D3031-8BFB-4E4F-B9E7-09478EE246B5}" type="presOf" srcId="{42887F38-85C8-4A4C-AF77-D3D70ABD8D37}" destId="{E22648DA-289A-4C1F-BBDC-5C369522A956}" srcOrd="0" destOrd="0" presId="urn:microsoft.com/office/officeart/2016/7/layout/VerticalSolidActionList"/>
    <dgm:cxn modelId="{D741D065-CCC8-46A6-9ACA-F2B4DC79BC89}" srcId="{6EF38CA8-E8BB-42B1-9433-927BCC19FDE9}" destId="{E02EDC95-FC5E-4148-A9D4-48A3EF4C8737}" srcOrd="2" destOrd="0" parTransId="{61714653-CCC3-4C7C-887D-3AE5452E5E91}" sibTransId="{810BF586-CEB8-4460-9958-1CF1206EDA90}"/>
    <dgm:cxn modelId="{1AA9EA7F-5734-4D06-97B1-679F9CF4091E}" srcId="{41741BBE-4E28-4DA0-AA1D-E7F7B7095267}" destId="{20E090A6-DDD4-44E2-AAB0-1037BB8825B5}" srcOrd="0" destOrd="0" parTransId="{7950F1B7-4107-4924-8BBD-6D1FEFD8E8CD}" sibTransId="{980F4D29-B7C2-4E9B-872B-87678829043F}"/>
    <dgm:cxn modelId="{A637D885-A67E-4F8A-A047-C410230065E3}" type="presOf" srcId="{6EF38CA8-E8BB-42B1-9433-927BCC19FDE9}" destId="{661ADB3A-F4DA-4E0C-8D8D-7DBD078CEA71}" srcOrd="0" destOrd="0" presId="urn:microsoft.com/office/officeart/2016/7/layout/VerticalSolidActionList"/>
    <dgm:cxn modelId="{EAC7DF9B-D1E7-4D55-B3F2-483AA93601B5}" type="presOf" srcId="{E02EDC95-FC5E-4148-A9D4-48A3EF4C8737}" destId="{3C2F34D1-7D33-4FB3-8EB3-30E0314EC5DB}" srcOrd="0" destOrd="0" presId="urn:microsoft.com/office/officeart/2016/7/layout/VerticalSolidActionList"/>
    <dgm:cxn modelId="{529CE59C-E206-4D7D-96DA-D6B09E6BD9FE}" srcId="{6EF38CA8-E8BB-42B1-9433-927BCC19FDE9}" destId="{BD9BA409-852F-4A34-9555-4F0F1A8075DD}" srcOrd="1" destOrd="0" parTransId="{2DE881C5-C97F-4F90-837C-C9A3F69F0B83}" sibTransId="{3444CD3D-016D-4005-A790-F0658293E8E3}"/>
    <dgm:cxn modelId="{72DD29A3-48F2-449F-91A1-3C42E0549637}" type="presOf" srcId="{32B4E476-A0DC-4AA1-9D00-071B650428C2}" destId="{26B0CDBD-5D41-4B8E-9292-00C7159C8CF6}" srcOrd="0" destOrd="0" presId="urn:microsoft.com/office/officeart/2016/7/layout/VerticalSolidActionList"/>
    <dgm:cxn modelId="{9DD651A9-D50E-4DD8-8507-8D09EE6D77AB}" srcId="{6EF38CA8-E8BB-42B1-9433-927BCC19FDE9}" destId="{B8439261-5729-4ED2-80AD-53419F1887A3}" srcOrd="0" destOrd="0" parTransId="{69F77F00-0FDE-4BBA-AB05-3F94908E398A}" sibTransId="{261FD9D1-6355-422A-B021-7FC39E69832E}"/>
    <dgm:cxn modelId="{F093DCD9-B65A-4D98-A826-AF1A8E7D3DFF}" type="presOf" srcId="{B8439261-5729-4ED2-80AD-53419F1887A3}" destId="{5DF9F01A-67D4-4611-91BB-AE543FEEAA89}" srcOrd="0" destOrd="0" presId="urn:microsoft.com/office/officeart/2016/7/layout/VerticalSolidActionList"/>
    <dgm:cxn modelId="{73ABB5DF-EA28-4BFC-88C6-CF0A45848B23}" srcId="{E02EDC95-FC5E-4148-A9D4-48A3EF4C8737}" destId="{41741BBE-4E28-4DA0-AA1D-E7F7B7095267}" srcOrd="0" destOrd="0" parTransId="{5970AD8E-BD2B-4B06-8548-C413CD9A8C94}" sibTransId="{ABFC6634-F329-4E00-AEE5-379AFCA43643}"/>
    <dgm:cxn modelId="{4FF45A99-72C3-40FE-B245-A98F4E8E7BF6}" type="presParOf" srcId="{661ADB3A-F4DA-4E0C-8D8D-7DBD078CEA71}" destId="{CA71E8F1-7F96-4503-AB5C-145D7BCDD642}" srcOrd="0" destOrd="0" presId="urn:microsoft.com/office/officeart/2016/7/layout/VerticalSolidActionList"/>
    <dgm:cxn modelId="{601D117D-1875-472C-957B-DDA096C062F4}" type="presParOf" srcId="{CA71E8F1-7F96-4503-AB5C-145D7BCDD642}" destId="{5DF9F01A-67D4-4611-91BB-AE543FEEAA89}" srcOrd="0" destOrd="0" presId="urn:microsoft.com/office/officeart/2016/7/layout/VerticalSolidActionList"/>
    <dgm:cxn modelId="{0FE64031-4142-421A-8732-AA2D2C124F24}" type="presParOf" srcId="{CA71E8F1-7F96-4503-AB5C-145D7BCDD642}" destId="{26B0CDBD-5D41-4B8E-9292-00C7159C8CF6}" srcOrd="1" destOrd="0" presId="urn:microsoft.com/office/officeart/2016/7/layout/VerticalSolidActionList"/>
    <dgm:cxn modelId="{684CD88D-459B-4933-80D4-F38966151C6D}" type="presParOf" srcId="{661ADB3A-F4DA-4E0C-8D8D-7DBD078CEA71}" destId="{D8706A13-9124-450B-B230-0E1BA87B7A13}" srcOrd="1" destOrd="0" presId="urn:microsoft.com/office/officeart/2016/7/layout/VerticalSolidActionList"/>
    <dgm:cxn modelId="{855E39CB-DC1C-4508-8A54-B5B6A7C7CF3D}" type="presParOf" srcId="{661ADB3A-F4DA-4E0C-8D8D-7DBD078CEA71}" destId="{C56F84BF-D0D2-4D54-AF96-4A8B2A908146}" srcOrd="2" destOrd="0" presId="urn:microsoft.com/office/officeart/2016/7/layout/VerticalSolidActionList"/>
    <dgm:cxn modelId="{6DCB9EC1-D7D0-4D04-A2D7-3CADC402C71C}" type="presParOf" srcId="{C56F84BF-D0D2-4D54-AF96-4A8B2A908146}" destId="{67F5F4B3-D63A-4E3C-BD9F-5DAFED2D8BFD}" srcOrd="0" destOrd="0" presId="urn:microsoft.com/office/officeart/2016/7/layout/VerticalSolidActionList"/>
    <dgm:cxn modelId="{45E89DAB-F283-4F75-9EA6-6270236BE6DD}" type="presParOf" srcId="{C56F84BF-D0D2-4D54-AF96-4A8B2A908146}" destId="{E22648DA-289A-4C1F-BBDC-5C369522A956}" srcOrd="1" destOrd="0" presId="urn:microsoft.com/office/officeart/2016/7/layout/VerticalSolidActionList"/>
    <dgm:cxn modelId="{A9731DD5-1EB0-44A8-940F-71358E548540}" type="presParOf" srcId="{661ADB3A-F4DA-4E0C-8D8D-7DBD078CEA71}" destId="{F32CF7DA-3CDE-4566-BC75-247BDEFB28A2}" srcOrd="3" destOrd="0" presId="urn:microsoft.com/office/officeart/2016/7/layout/VerticalSolidActionList"/>
    <dgm:cxn modelId="{40D05FAF-9935-4DFF-BA8E-3C35D1B21912}" type="presParOf" srcId="{661ADB3A-F4DA-4E0C-8D8D-7DBD078CEA71}" destId="{FA749FC9-492B-4BBE-B86B-EBAA600B44E1}" srcOrd="4" destOrd="0" presId="urn:microsoft.com/office/officeart/2016/7/layout/VerticalSolidActionList"/>
    <dgm:cxn modelId="{7A8B0895-EB5A-44B7-A2B2-A18B8BD93FEA}" type="presParOf" srcId="{FA749FC9-492B-4BBE-B86B-EBAA600B44E1}" destId="{3C2F34D1-7D33-4FB3-8EB3-30E0314EC5DB}" srcOrd="0" destOrd="0" presId="urn:microsoft.com/office/officeart/2016/7/layout/VerticalSolidActionList"/>
    <dgm:cxn modelId="{67316753-9E1C-4539-A641-B5AB06E82C40}" type="presParOf" srcId="{FA749FC9-492B-4BBE-B86B-EBAA600B44E1}" destId="{15356BFD-636E-4FD4-99C1-0DCC4F0C8BF2}"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F38CA8-E8BB-42B1-9433-927BCC19FDE9}"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B8439261-5729-4ED2-80AD-53419F1887A3}">
      <dgm:prSet/>
      <dgm:spPr/>
      <dgm:t>
        <a:bodyPr/>
        <a:lstStyle/>
        <a:p>
          <a:r>
            <a:rPr lang="en-US"/>
            <a:t>Outline</a:t>
          </a:r>
        </a:p>
      </dgm:t>
    </dgm:pt>
    <dgm:pt modelId="{69F77F00-0FDE-4BBA-AB05-3F94908E398A}" type="parTrans" cxnId="{9DD651A9-D50E-4DD8-8507-8D09EE6D77AB}">
      <dgm:prSet/>
      <dgm:spPr/>
      <dgm:t>
        <a:bodyPr/>
        <a:lstStyle/>
        <a:p>
          <a:endParaRPr lang="en-US"/>
        </a:p>
      </dgm:t>
    </dgm:pt>
    <dgm:pt modelId="{261FD9D1-6355-422A-B021-7FC39E69832E}" type="sibTrans" cxnId="{9DD651A9-D50E-4DD8-8507-8D09EE6D77AB}">
      <dgm:prSet/>
      <dgm:spPr/>
      <dgm:t>
        <a:bodyPr/>
        <a:lstStyle/>
        <a:p>
          <a:endParaRPr lang="en-US"/>
        </a:p>
      </dgm:t>
    </dgm:pt>
    <dgm:pt modelId="{32B4E476-A0DC-4AA1-9D00-071B650428C2}">
      <dgm:prSet/>
      <dgm:spPr/>
      <dgm:t>
        <a:bodyPr/>
        <a:lstStyle/>
        <a:p>
          <a:r>
            <a:rPr lang="en-US"/>
            <a:t>Outline each determinant</a:t>
          </a:r>
        </a:p>
      </dgm:t>
    </dgm:pt>
    <dgm:pt modelId="{D42EAF0D-C20B-499A-965B-C7DF804D5FAB}" type="parTrans" cxnId="{3F8F4121-691B-4777-B7F2-0C89C998335B}">
      <dgm:prSet/>
      <dgm:spPr/>
      <dgm:t>
        <a:bodyPr/>
        <a:lstStyle/>
        <a:p>
          <a:endParaRPr lang="en-US"/>
        </a:p>
      </dgm:t>
    </dgm:pt>
    <dgm:pt modelId="{EAA4E5CE-2DED-43EC-805C-5BEF6699CFD1}" type="sibTrans" cxnId="{3F8F4121-691B-4777-B7F2-0C89C998335B}">
      <dgm:prSet/>
      <dgm:spPr/>
      <dgm:t>
        <a:bodyPr/>
        <a:lstStyle/>
        <a:p>
          <a:endParaRPr lang="en-US"/>
        </a:p>
      </dgm:t>
    </dgm:pt>
    <dgm:pt modelId="{BD9BA409-852F-4A34-9555-4F0F1A8075DD}">
      <dgm:prSet/>
      <dgm:spPr/>
      <dgm:t>
        <a:bodyPr/>
        <a:lstStyle/>
        <a:p>
          <a:r>
            <a:rPr lang="en-US"/>
            <a:t>Relate</a:t>
          </a:r>
        </a:p>
      </dgm:t>
    </dgm:pt>
    <dgm:pt modelId="{2DE881C5-C97F-4F90-837C-C9A3F69F0B83}" type="parTrans" cxnId="{529CE59C-E206-4D7D-96DA-D6B09E6BD9FE}">
      <dgm:prSet/>
      <dgm:spPr/>
      <dgm:t>
        <a:bodyPr/>
        <a:lstStyle/>
        <a:p>
          <a:endParaRPr lang="en-US"/>
        </a:p>
      </dgm:t>
    </dgm:pt>
    <dgm:pt modelId="{3444CD3D-016D-4005-A790-F0658293E8E3}" type="sibTrans" cxnId="{529CE59C-E206-4D7D-96DA-D6B09E6BD9FE}">
      <dgm:prSet/>
      <dgm:spPr/>
      <dgm:t>
        <a:bodyPr/>
        <a:lstStyle/>
        <a:p>
          <a:endParaRPr lang="en-US"/>
        </a:p>
      </dgm:t>
    </dgm:pt>
    <dgm:pt modelId="{42887F38-85C8-4A4C-AF77-D3D70ABD8D37}">
      <dgm:prSet/>
      <dgm:spPr/>
      <dgm:t>
        <a:bodyPr/>
        <a:lstStyle/>
        <a:p>
          <a:r>
            <a:rPr lang="en-US" dirty="0"/>
            <a:t>Relate determinants to Health Status: life expectancy, morbidity rates, quality of life</a:t>
          </a:r>
        </a:p>
      </dgm:t>
    </dgm:pt>
    <dgm:pt modelId="{19C8455B-791B-4BD5-BEC8-30B2C57F321C}" type="parTrans" cxnId="{68DA1B21-1B91-4134-B024-5D5FEF13D787}">
      <dgm:prSet/>
      <dgm:spPr/>
      <dgm:t>
        <a:bodyPr/>
        <a:lstStyle/>
        <a:p>
          <a:endParaRPr lang="en-US"/>
        </a:p>
      </dgm:t>
    </dgm:pt>
    <dgm:pt modelId="{23CC6B57-B9A7-481B-B521-0E61CE7D5398}" type="sibTrans" cxnId="{68DA1B21-1B91-4134-B024-5D5FEF13D787}">
      <dgm:prSet/>
      <dgm:spPr/>
      <dgm:t>
        <a:bodyPr/>
        <a:lstStyle/>
        <a:p>
          <a:endParaRPr lang="en-US"/>
        </a:p>
      </dgm:t>
    </dgm:pt>
    <dgm:pt modelId="{E02EDC95-FC5E-4148-A9D4-48A3EF4C8737}">
      <dgm:prSet/>
      <dgm:spPr/>
      <dgm:t>
        <a:bodyPr/>
        <a:lstStyle/>
        <a:p>
          <a:r>
            <a:rPr lang="en-US" dirty="0"/>
            <a:t>Example</a:t>
          </a:r>
        </a:p>
      </dgm:t>
    </dgm:pt>
    <dgm:pt modelId="{61714653-CCC3-4C7C-887D-3AE5452E5E91}" type="parTrans" cxnId="{D741D065-CCC8-46A6-9ACA-F2B4DC79BC89}">
      <dgm:prSet/>
      <dgm:spPr/>
      <dgm:t>
        <a:bodyPr/>
        <a:lstStyle/>
        <a:p>
          <a:endParaRPr lang="en-US"/>
        </a:p>
      </dgm:t>
    </dgm:pt>
    <dgm:pt modelId="{810BF586-CEB8-4460-9958-1CF1206EDA90}" type="sibTrans" cxnId="{D741D065-CCC8-46A6-9ACA-F2B4DC79BC89}">
      <dgm:prSet/>
      <dgm:spPr/>
      <dgm:t>
        <a:bodyPr/>
        <a:lstStyle/>
        <a:p>
          <a:endParaRPr lang="en-US"/>
        </a:p>
      </dgm:t>
    </dgm:pt>
    <dgm:pt modelId="{41741BBE-4E28-4DA0-AA1D-E7F7B7095267}">
      <dgm:prSet/>
      <dgm:spPr/>
      <dgm:t>
        <a:bodyPr/>
        <a:lstStyle/>
        <a:p>
          <a:r>
            <a:rPr lang="en-US"/>
            <a:t>Be able to describe (glossary of terms) in detail each determinant</a:t>
          </a:r>
        </a:p>
      </dgm:t>
    </dgm:pt>
    <dgm:pt modelId="{5970AD8E-BD2B-4B06-8548-C413CD9A8C94}" type="parTrans" cxnId="{73ABB5DF-EA28-4BFC-88C6-CF0A45848B23}">
      <dgm:prSet/>
      <dgm:spPr/>
      <dgm:t>
        <a:bodyPr/>
        <a:lstStyle/>
        <a:p>
          <a:endParaRPr lang="en-US"/>
        </a:p>
      </dgm:t>
    </dgm:pt>
    <dgm:pt modelId="{ABFC6634-F329-4E00-AEE5-379AFCA43643}" type="sibTrans" cxnId="{73ABB5DF-EA28-4BFC-88C6-CF0A45848B23}">
      <dgm:prSet/>
      <dgm:spPr/>
      <dgm:t>
        <a:bodyPr/>
        <a:lstStyle/>
        <a:p>
          <a:endParaRPr lang="en-US"/>
        </a:p>
      </dgm:t>
    </dgm:pt>
    <dgm:pt modelId="{20E090A6-DDD4-44E2-AAB0-1037BB8825B5}">
      <dgm:prSet/>
      <dgm:spPr/>
      <dgm:t>
        <a:bodyPr/>
        <a:lstStyle/>
        <a:p>
          <a:r>
            <a:rPr lang="en-US"/>
            <a:t>Provide a detailed example on how it can positively and negatively affect health status of and individual and a community</a:t>
          </a:r>
        </a:p>
      </dgm:t>
    </dgm:pt>
    <dgm:pt modelId="{7950F1B7-4107-4924-8BBD-6D1FEFD8E8CD}" type="parTrans" cxnId="{1AA9EA7F-5734-4D06-97B1-679F9CF4091E}">
      <dgm:prSet/>
      <dgm:spPr/>
      <dgm:t>
        <a:bodyPr/>
        <a:lstStyle/>
        <a:p>
          <a:endParaRPr lang="en-US"/>
        </a:p>
      </dgm:t>
    </dgm:pt>
    <dgm:pt modelId="{980F4D29-B7C2-4E9B-872B-87678829043F}" type="sibTrans" cxnId="{1AA9EA7F-5734-4D06-97B1-679F9CF4091E}">
      <dgm:prSet/>
      <dgm:spPr/>
      <dgm:t>
        <a:bodyPr/>
        <a:lstStyle/>
        <a:p>
          <a:endParaRPr lang="en-US"/>
        </a:p>
      </dgm:t>
    </dgm:pt>
    <dgm:pt modelId="{661ADB3A-F4DA-4E0C-8D8D-7DBD078CEA71}" type="pres">
      <dgm:prSet presAssocID="{6EF38CA8-E8BB-42B1-9433-927BCC19FDE9}" presName="Name0" presStyleCnt="0">
        <dgm:presLayoutVars>
          <dgm:dir/>
          <dgm:animLvl val="lvl"/>
          <dgm:resizeHandles val="exact"/>
        </dgm:presLayoutVars>
      </dgm:prSet>
      <dgm:spPr/>
    </dgm:pt>
    <dgm:pt modelId="{CA71E8F1-7F96-4503-AB5C-145D7BCDD642}" type="pres">
      <dgm:prSet presAssocID="{B8439261-5729-4ED2-80AD-53419F1887A3}" presName="linNode" presStyleCnt="0"/>
      <dgm:spPr/>
    </dgm:pt>
    <dgm:pt modelId="{5DF9F01A-67D4-4611-91BB-AE543FEEAA89}" type="pres">
      <dgm:prSet presAssocID="{B8439261-5729-4ED2-80AD-53419F1887A3}" presName="parentText" presStyleLbl="alignNode1" presStyleIdx="0" presStyleCnt="3">
        <dgm:presLayoutVars>
          <dgm:chMax val="1"/>
          <dgm:bulletEnabled/>
        </dgm:presLayoutVars>
      </dgm:prSet>
      <dgm:spPr/>
    </dgm:pt>
    <dgm:pt modelId="{26B0CDBD-5D41-4B8E-9292-00C7159C8CF6}" type="pres">
      <dgm:prSet presAssocID="{B8439261-5729-4ED2-80AD-53419F1887A3}" presName="descendantText" presStyleLbl="alignAccFollowNode1" presStyleIdx="0" presStyleCnt="3">
        <dgm:presLayoutVars>
          <dgm:bulletEnabled/>
        </dgm:presLayoutVars>
      </dgm:prSet>
      <dgm:spPr/>
    </dgm:pt>
    <dgm:pt modelId="{D8706A13-9124-450B-B230-0E1BA87B7A13}" type="pres">
      <dgm:prSet presAssocID="{261FD9D1-6355-422A-B021-7FC39E69832E}" presName="sp" presStyleCnt="0"/>
      <dgm:spPr/>
    </dgm:pt>
    <dgm:pt modelId="{C56F84BF-D0D2-4D54-AF96-4A8B2A908146}" type="pres">
      <dgm:prSet presAssocID="{BD9BA409-852F-4A34-9555-4F0F1A8075DD}" presName="linNode" presStyleCnt="0"/>
      <dgm:spPr/>
    </dgm:pt>
    <dgm:pt modelId="{67F5F4B3-D63A-4E3C-BD9F-5DAFED2D8BFD}" type="pres">
      <dgm:prSet presAssocID="{BD9BA409-852F-4A34-9555-4F0F1A8075DD}" presName="parentText" presStyleLbl="alignNode1" presStyleIdx="1" presStyleCnt="3">
        <dgm:presLayoutVars>
          <dgm:chMax val="1"/>
          <dgm:bulletEnabled/>
        </dgm:presLayoutVars>
      </dgm:prSet>
      <dgm:spPr/>
    </dgm:pt>
    <dgm:pt modelId="{E22648DA-289A-4C1F-BBDC-5C369522A956}" type="pres">
      <dgm:prSet presAssocID="{BD9BA409-852F-4A34-9555-4F0F1A8075DD}" presName="descendantText" presStyleLbl="alignAccFollowNode1" presStyleIdx="1" presStyleCnt="3">
        <dgm:presLayoutVars>
          <dgm:bulletEnabled/>
        </dgm:presLayoutVars>
      </dgm:prSet>
      <dgm:spPr/>
    </dgm:pt>
    <dgm:pt modelId="{F32CF7DA-3CDE-4566-BC75-247BDEFB28A2}" type="pres">
      <dgm:prSet presAssocID="{3444CD3D-016D-4005-A790-F0658293E8E3}" presName="sp" presStyleCnt="0"/>
      <dgm:spPr/>
    </dgm:pt>
    <dgm:pt modelId="{FA749FC9-492B-4BBE-B86B-EBAA600B44E1}" type="pres">
      <dgm:prSet presAssocID="{E02EDC95-FC5E-4148-A9D4-48A3EF4C8737}" presName="linNode" presStyleCnt="0"/>
      <dgm:spPr/>
    </dgm:pt>
    <dgm:pt modelId="{3C2F34D1-7D33-4FB3-8EB3-30E0314EC5DB}" type="pres">
      <dgm:prSet presAssocID="{E02EDC95-FC5E-4148-A9D4-48A3EF4C8737}" presName="parentText" presStyleLbl="alignNode1" presStyleIdx="2" presStyleCnt="3">
        <dgm:presLayoutVars>
          <dgm:chMax val="1"/>
          <dgm:bulletEnabled/>
        </dgm:presLayoutVars>
      </dgm:prSet>
      <dgm:spPr/>
    </dgm:pt>
    <dgm:pt modelId="{15356BFD-636E-4FD4-99C1-0DCC4F0C8BF2}" type="pres">
      <dgm:prSet presAssocID="{E02EDC95-FC5E-4148-A9D4-48A3EF4C8737}" presName="descendantText" presStyleLbl="alignAccFollowNode1" presStyleIdx="2" presStyleCnt="3">
        <dgm:presLayoutVars>
          <dgm:bulletEnabled/>
        </dgm:presLayoutVars>
      </dgm:prSet>
      <dgm:spPr/>
    </dgm:pt>
  </dgm:ptLst>
  <dgm:cxnLst>
    <dgm:cxn modelId="{D7484307-69F5-4796-8F24-52C21A94016A}" type="presOf" srcId="{41741BBE-4E28-4DA0-AA1D-E7F7B7095267}" destId="{15356BFD-636E-4FD4-99C1-0DCC4F0C8BF2}" srcOrd="0" destOrd="0" presId="urn:microsoft.com/office/officeart/2016/7/layout/VerticalSolidActionList"/>
    <dgm:cxn modelId="{5917A31A-483D-4650-9FDE-77777C9412DE}" type="presOf" srcId="{20E090A6-DDD4-44E2-AAB0-1037BB8825B5}" destId="{15356BFD-636E-4FD4-99C1-0DCC4F0C8BF2}" srcOrd="0" destOrd="1" presId="urn:microsoft.com/office/officeart/2016/7/layout/VerticalSolidActionList"/>
    <dgm:cxn modelId="{68DA1B21-1B91-4134-B024-5D5FEF13D787}" srcId="{BD9BA409-852F-4A34-9555-4F0F1A8075DD}" destId="{42887F38-85C8-4A4C-AF77-D3D70ABD8D37}" srcOrd="0" destOrd="0" parTransId="{19C8455B-791B-4BD5-BEC8-30B2C57F321C}" sibTransId="{23CC6B57-B9A7-481B-B521-0E61CE7D5398}"/>
    <dgm:cxn modelId="{3F8F4121-691B-4777-B7F2-0C89C998335B}" srcId="{B8439261-5729-4ED2-80AD-53419F1887A3}" destId="{32B4E476-A0DC-4AA1-9D00-071B650428C2}" srcOrd="0" destOrd="0" parTransId="{D42EAF0D-C20B-499A-965B-C7DF804D5FAB}" sibTransId="{EAA4E5CE-2DED-43EC-805C-5BEF6699CFD1}"/>
    <dgm:cxn modelId="{3C8CE22A-6B65-48B3-B799-3E7677BD1C83}" type="presOf" srcId="{BD9BA409-852F-4A34-9555-4F0F1A8075DD}" destId="{67F5F4B3-D63A-4E3C-BD9F-5DAFED2D8BFD}" srcOrd="0" destOrd="0" presId="urn:microsoft.com/office/officeart/2016/7/layout/VerticalSolidActionList"/>
    <dgm:cxn modelId="{AA8D3031-8BFB-4E4F-B9E7-09478EE246B5}" type="presOf" srcId="{42887F38-85C8-4A4C-AF77-D3D70ABD8D37}" destId="{E22648DA-289A-4C1F-BBDC-5C369522A956}" srcOrd="0" destOrd="0" presId="urn:microsoft.com/office/officeart/2016/7/layout/VerticalSolidActionList"/>
    <dgm:cxn modelId="{D741D065-CCC8-46A6-9ACA-F2B4DC79BC89}" srcId="{6EF38CA8-E8BB-42B1-9433-927BCC19FDE9}" destId="{E02EDC95-FC5E-4148-A9D4-48A3EF4C8737}" srcOrd="2" destOrd="0" parTransId="{61714653-CCC3-4C7C-887D-3AE5452E5E91}" sibTransId="{810BF586-CEB8-4460-9958-1CF1206EDA90}"/>
    <dgm:cxn modelId="{1AA9EA7F-5734-4D06-97B1-679F9CF4091E}" srcId="{41741BBE-4E28-4DA0-AA1D-E7F7B7095267}" destId="{20E090A6-DDD4-44E2-AAB0-1037BB8825B5}" srcOrd="0" destOrd="0" parTransId="{7950F1B7-4107-4924-8BBD-6D1FEFD8E8CD}" sibTransId="{980F4D29-B7C2-4E9B-872B-87678829043F}"/>
    <dgm:cxn modelId="{A637D885-A67E-4F8A-A047-C410230065E3}" type="presOf" srcId="{6EF38CA8-E8BB-42B1-9433-927BCC19FDE9}" destId="{661ADB3A-F4DA-4E0C-8D8D-7DBD078CEA71}" srcOrd="0" destOrd="0" presId="urn:microsoft.com/office/officeart/2016/7/layout/VerticalSolidActionList"/>
    <dgm:cxn modelId="{EAC7DF9B-D1E7-4D55-B3F2-483AA93601B5}" type="presOf" srcId="{E02EDC95-FC5E-4148-A9D4-48A3EF4C8737}" destId="{3C2F34D1-7D33-4FB3-8EB3-30E0314EC5DB}" srcOrd="0" destOrd="0" presId="urn:microsoft.com/office/officeart/2016/7/layout/VerticalSolidActionList"/>
    <dgm:cxn modelId="{529CE59C-E206-4D7D-96DA-D6B09E6BD9FE}" srcId="{6EF38CA8-E8BB-42B1-9433-927BCC19FDE9}" destId="{BD9BA409-852F-4A34-9555-4F0F1A8075DD}" srcOrd="1" destOrd="0" parTransId="{2DE881C5-C97F-4F90-837C-C9A3F69F0B83}" sibTransId="{3444CD3D-016D-4005-A790-F0658293E8E3}"/>
    <dgm:cxn modelId="{72DD29A3-48F2-449F-91A1-3C42E0549637}" type="presOf" srcId="{32B4E476-A0DC-4AA1-9D00-071B650428C2}" destId="{26B0CDBD-5D41-4B8E-9292-00C7159C8CF6}" srcOrd="0" destOrd="0" presId="urn:microsoft.com/office/officeart/2016/7/layout/VerticalSolidActionList"/>
    <dgm:cxn modelId="{9DD651A9-D50E-4DD8-8507-8D09EE6D77AB}" srcId="{6EF38CA8-E8BB-42B1-9433-927BCC19FDE9}" destId="{B8439261-5729-4ED2-80AD-53419F1887A3}" srcOrd="0" destOrd="0" parTransId="{69F77F00-0FDE-4BBA-AB05-3F94908E398A}" sibTransId="{261FD9D1-6355-422A-B021-7FC39E69832E}"/>
    <dgm:cxn modelId="{F093DCD9-B65A-4D98-A826-AF1A8E7D3DFF}" type="presOf" srcId="{B8439261-5729-4ED2-80AD-53419F1887A3}" destId="{5DF9F01A-67D4-4611-91BB-AE543FEEAA89}" srcOrd="0" destOrd="0" presId="urn:microsoft.com/office/officeart/2016/7/layout/VerticalSolidActionList"/>
    <dgm:cxn modelId="{73ABB5DF-EA28-4BFC-88C6-CF0A45848B23}" srcId="{E02EDC95-FC5E-4148-A9D4-48A3EF4C8737}" destId="{41741BBE-4E28-4DA0-AA1D-E7F7B7095267}" srcOrd="0" destOrd="0" parTransId="{5970AD8E-BD2B-4B06-8548-C413CD9A8C94}" sibTransId="{ABFC6634-F329-4E00-AEE5-379AFCA43643}"/>
    <dgm:cxn modelId="{4FF45A99-72C3-40FE-B245-A98F4E8E7BF6}" type="presParOf" srcId="{661ADB3A-F4DA-4E0C-8D8D-7DBD078CEA71}" destId="{CA71E8F1-7F96-4503-AB5C-145D7BCDD642}" srcOrd="0" destOrd="0" presId="urn:microsoft.com/office/officeart/2016/7/layout/VerticalSolidActionList"/>
    <dgm:cxn modelId="{601D117D-1875-472C-957B-DDA096C062F4}" type="presParOf" srcId="{CA71E8F1-7F96-4503-AB5C-145D7BCDD642}" destId="{5DF9F01A-67D4-4611-91BB-AE543FEEAA89}" srcOrd="0" destOrd="0" presId="urn:microsoft.com/office/officeart/2016/7/layout/VerticalSolidActionList"/>
    <dgm:cxn modelId="{0FE64031-4142-421A-8732-AA2D2C124F24}" type="presParOf" srcId="{CA71E8F1-7F96-4503-AB5C-145D7BCDD642}" destId="{26B0CDBD-5D41-4B8E-9292-00C7159C8CF6}" srcOrd="1" destOrd="0" presId="urn:microsoft.com/office/officeart/2016/7/layout/VerticalSolidActionList"/>
    <dgm:cxn modelId="{684CD88D-459B-4933-80D4-F38966151C6D}" type="presParOf" srcId="{661ADB3A-F4DA-4E0C-8D8D-7DBD078CEA71}" destId="{D8706A13-9124-450B-B230-0E1BA87B7A13}" srcOrd="1" destOrd="0" presId="urn:microsoft.com/office/officeart/2016/7/layout/VerticalSolidActionList"/>
    <dgm:cxn modelId="{855E39CB-DC1C-4508-8A54-B5B6A7C7CF3D}" type="presParOf" srcId="{661ADB3A-F4DA-4E0C-8D8D-7DBD078CEA71}" destId="{C56F84BF-D0D2-4D54-AF96-4A8B2A908146}" srcOrd="2" destOrd="0" presId="urn:microsoft.com/office/officeart/2016/7/layout/VerticalSolidActionList"/>
    <dgm:cxn modelId="{6DCB9EC1-D7D0-4D04-A2D7-3CADC402C71C}" type="presParOf" srcId="{C56F84BF-D0D2-4D54-AF96-4A8B2A908146}" destId="{67F5F4B3-D63A-4E3C-BD9F-5DAFED2D8BFD}" srcOrd="0" destOrd="0" presId="urn:microsoft.com/office/officeart/2016/7/layout/VerticalSolidActionList"/>
    <dgm:cxn modelId="{45E89DAB-F283-4F75-9EA6-6270236BE6DD}" type="presParOf" srcId="{C56F84BF-D0D2-4D54-AF96-4A8B2A908146}" destId="{E22648DA-289A-4C1F-BBDC-5C369522A956}" srcOrd="1" destOrd="0" presId="urn:microsoft.com/office/officeart/2016/7/layout/VerticalSolidActionList"/>
    <dgm:cxn modelId="{A9731DD5-1EB0-44A8-940F-71358E548540}" type="presParOf" srcId="{661ADB3A-F4DA-4E0C-8D8D-7DBD078CEA71}" destId="{F32CF7DA-3CDE-4566-BC75-247BDEFB28A2}" srcOrd="3" destOrd="0" presId="urn:microsoft.com/office/officeart/2016/7/layout/VerticalSolidActionList"/>
    <dgm:cxn modelId="{40D05FAF-9935-4DFF-BA8E-3C35D1B21912}" type="presParOf" srcId="{661ADB3A-F4DA-4E0C-8D8D-7DBD078CEA71}" destId="{FA749FC9-492B-4BBE-B86B-EBAA600B44E1}" srcOrd="4" destOrd="0" presId="urn:microsoft.com/office/officeart/2016/7/layout/VerticalSolidActionList"/>
    <dgm:cxn modelId="{7A8B0895-EB5A-44B7-A2B2-A18B8BD93FEA}" type="presParOf" srcId="{FA749FC9-492B-4BBE-B86B-EBAA600B44E1}" destId="{3C2F34D1-7D33-4FB3-8EB3-30E0314EC5DB}" srcOrd="0" destOrd="0" presId="urn:microsoft.com/office/officeart/2016/7/layout/VerticalSolidActionList"/>
    <dgm:cxn modelId="{67316753-9E1C-4539-A641-B5AB06E82C40}" type="presParOf" srcId="{FA749FC9-492B-4BBE-B86B-EBAA600B44E1}" destId="{15356BFD-636E-4FD4-99C1-0DCC4F0C8BF2}"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42932D8-8FF2-4B96-A405-4BE44386839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B994A06-C30A-487C-B980-C8874616BABD}">
      <dgm:prSet/>
      <dgm:spPr/>
      <dgm:t>
        <a:bodyPr/>
        <a:lstStyle/>
        <a:p>
          <a:r>
            <a:rPr lang="en-AU">
              <a:hlinkClick xmlns:r="http://schemas.openxmlformats.org/officeDocument/2006/relationships" r:id="rId1"/>
            </a:rPr>
            <a:t>Premature and low birth weight - https://www.youtube.com/watch?v=8dDOnjxW3Sg </a:t>
          </a:r>
          <a:endParaRPr lang="en-US"/>
        </a:p>
      </dgm:t>
    </dgm:pt>
    <dgm:pt modelId="{321E52F9-EF51-424A-B59C-B14281E4A943}" type="parTrans" cxnId="{D2F349E8-1282-434C-8CD1-C3095DC399DE}">
      <dgm:prSet/>
      <dgm:spPr/>
      <dgm:t>
        <a:bodyPr/>
        <a:lstStyle/>
        <a:p>
          <a:endParaRPr lang="en-US"/>
        </a:p>
      </dgm:t>
    </dgm:pt>
    <dgm:pt modelId="{AD5BB886-B272-458B-81C7-F027DE5E92A6}" type="sibTrans" cxnId="{D2F349E8-1282-434C-8CD1-C3095DC399DE}">
      <dgm:prSet/>
      <dgm:spPr/>
      <dgm:t>
        <a:bodyPr/>
        <a:lstStyle/>
        <a:p>
          <a:endParaRPr lang="en-US"/>
        </a:p>
      </dgm:t>
    </dgm:pt>
    <dgm:pt modelId="{9B8A2992-F2CD-40C6-8A36-B13689D97608}">
      <dgm:prSet/>
      <dgm:spPr/>
      <dgm:t>
        <a:bodyPr/>
        <a:lstStyle/>
        <a:p>
          <a:r>
            <a:rPr lang="en-AU">
              <a:hlinkClick xmlns:r="http://schemas.openxmlformats.org/officeDocument/2006/relationships" r:id="rId2"/>
            </a:rPr>
            <a:t>http://www.perthnow.com.au/news/western-australia/near6kg-baby-born-in-perth-on-australia-day-a-huge-bundle-of-joy-for-tassell-family/news-story/a433513db4d40a9f3f113748f1bffc07</a:t>
          </a:r>
          <a:endParaRPr lang="en-US"/>
        </a:p>
      </dgm:t>
    </dgm:pt>
    <dgm:pt modelId="{8A3EF475-6954-4D36-BFD6-4D5E2B05B02B}" type="parTrans" cxnId="{C0EEB5A9-D3FC-4457-8704-62ADB61DE680}">
      <dgm:prSet/>
      <dgm:spPr/>
      <dgm:t>
        <a:bodyPr/>
        <a:lstStyle/>
        <a:p>
          <a:endParaRPr lang="en-US"/>
        </a:p>
      </dgm:t>
    </dgm:pt>
    <dgm:pt modelId="{B0C671B4-F182-43EA-B796-75CC5B512F0E}" type="sibTrans" cxnId="{C0EEB5A9-D3FC-4457-8704-62ADB61DE680}">
      <dgm:prSet/>
      <dgm:spPr/>
      <dgm:t>
        <a:bodyPr/>
        <a:lstStyle/>
        <a:p>
          <a:endParaRPr lang="en-US"/>
        </a:p>
      </dgm:t>
    </dgm:pt>
    <dgm:pt modelId="{E8D2D6B6-B37F-4EA9-A89D-DAD02CE43E8A}">
      <dgm:prSet/>
      <dgm:spPr/>
      <dgm:t>
        <a:bodyPr/>
        <a:lstStyle/>
        <a:p>
          <a:r>
            <a:rPr lang="en-US">
              <a:hlinkClick xmlns:r="http://schemas.openxmlformats.org/officeDocument/2006/relationships" r:id="rId3"/>
            </a:rPr>
            <a:t>http://www.babycentre.co.uk/a1033196/low-birth-weight-in-babies</a:t>
          </a:r>
          <a:endParaRPr lang="en-US"/>
        </a:p>
      </dgm:t>
    </dgm:pt>
    <dgm:pt modelId="{C65A1A93-F0BC-468C-8B60-D43D90A0AEE1}" type="parTrans" cxnId="{DEDA017F-59EA-4D74-B680-1409A911B661}">
      <dgm:prSet/>
      <dgm:spPr/>
      <dgm:t>
        <a:bodyPr/>
        <a:lstStyle/>
        <a:p>
          <a:endParaRPr lang="en-US"/>
        </a:p>
      </dgm:t>
    </dgm:pt>
    <dgm:pt modelId="{4448AD80-3B90-4F54-AA26-F15CBAEE3C3E}" type="sibTrans" cxnId="{DEDA017F-59EA-4D74-B680-1409A911B661}">
      <dgm:prSet/>
      <dgm:spPr/>
      <dgm:t>
        <a:bodyPr/>
        <a:lstStyle/>
        <a:p>
          <a:endParaRPr lang="en-US"/>
        </a:p>
      </dgm:t>
    </dgm:pt>
    <dgm:pt modelId="{7E2A4240-6CDE-447E-A6B7-8AC5597659DC}" type="pres">
      <dgm:prSet presAssocID="{142932D8-8FF2-4B96-A405-4BE44386839F}" presName="root" presStyleCnt="0">
        <dgm:presLayoutVars>
          <dgm:dir/>
          <dgm:resizeHandles val="exact"/>
        </dgm:presLayoutVars>
      </dgm:prSet>
      <dgm:spPr/>
    </dgm:pt>
    <dgm:pt modelId="{0C6E5079-1A90-45D6-B466-79FE43300BB7}" type="pres">
      <dgm:prSet presAssocID="{AB994A06-C30A-487C-B980-C8874616BABD}" presName="compNode" presStyleCnt="0"/>
      <dgm:spPr/>
    </dgm:pt>
    <dgm:pt modelId="{2971DD75-103A-41D6-A4A5-FA60D4ED708F}" type="pres">
      <dgm:prSet presAssocID="{AB994A06-C30A-487C-B980-C8874616BABD}" presName="bgRect" presStyleLbl="bgShp" presStyleIdx="0" presStyleCnt="3"/>
      <dgm:spPr/>
    </dgm:pt>
    <dgm:pt modelId="{B8D46B75-8DE4-4E4B-89B4-EDBD00080B93}" type="pres">
      <dgm:prSet presAssocID="{AB994A06-C30A-487C-B980-C8874616BABD}" presName="iconRect" presStyleLbl="node1" presStyleIdx="0"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Crib"/>
        </a:ext>
      </dgm:extLst>
    </dgm:pt>
    <dgm:pt modelId="{206AA5C4-CE0C-4679-B686-D0F21777E010}" type="pres">
      <dgm:prSet presAssocID="{AB994A06-C30A-487C-B980-C8874616BABD}" presName="spaceRect" presStyleCnt="0"/>
      <dgm:spPr/>
    </dgm:pt>
    <dgm:pt modelId="{7373B9D7-CBB3-4263-B735-54F01D8FCAF6}" type="pres">
      <dgm:prSet presAssocID="{AB994A06-C30A-487C-B980-C8874616BABD}" presName="parTx" presStyleLbl="revTx" presStyleIdx="0" presStyleCnt="3">
        <dgm:presLayoutVars>
          <dgm:chMax val="0"/>
          <dgm:chPref val="0"/>
        </dgm:presLayoutVars>
      </dgm:prSet>
      <dgm:spPr/>
    </dgm:pt>
    <dgm:pt modelId="{65E9B933-DC49-42B9-A115-21D30B7DAE20}" type="pres">
      <dgm:prSet presAssocID="{AD5BB886-B272-458B-81C7-F027DE5E92A6}" presName="sibTrans" presStyleCnt="0"/>
      <dgm:spPr/>
    </dgm:pt>
    <dgm:pt modelId="{0498EE9C-3750-45C2-A0CE-DD0FE25CC51C}" type="pres">
      <dgm:prSet presAssocID="{9B8A2992-F2CD-40C6-8A36-B13689D97608}" presName="compNode" presStyleCnt="0"/>
      <dgm:spPr/>
    </dgm:pt>
    <dgm:pt modelId="{6A8F102C-8058-45DF-91E1-8CD6188D759E}" type="pres">
      <dgm:prSet presAssocID="{9B8A2992-F2CD-40C6-8A36-B13689D97608}" presName="bgRect" presStyleLbl="bgShp" presStyleIdx="1" presStyleCnt="3"/>
      <dgm:spPr/>
    </dgm:pt>
    <dgm:pt modelId="{357AE5C6-573A-4E4F-BB52-9FAF39D1F092}" type="pres">
      <dgm:prSet presAssocID="{9B8A2992-F2CD-40C6-8A36-B13689D97608}" presName="iconRect" presStyleLbl="node1" presStyleIdx="1"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Marker"/>
        </a:ext>
      </dgm:extLst>
    </dgm:pt>
    <dgm:pt modelId="{33B37ABB-3098-48F9-88B5-4E330CEE36EE}" type="pres">
      <dgm:prSet presAssocID="{9B8A2992-F2CD-40C6-8A36-B13689D97608}" presName="spaceRect" presStyleCnt="0"/>
      <dgm:spPr/>
    </dgm:pt>
    <dgm:pt modelId="{2F8B34F4-D259-4505-8258-4A6729236302}" type="pres">
      <dgm:prSet presAssocID="{9B8A2992-F2CD-40C6-8A36-B13689D97608}" presName="parTx" presStyleLbl="revTx" presStyleIdx="1" presStyleCnt="3">
        <dgm:presLayoutVars>
          <dgm:chMax val="0"/>
          <dgm:chPref val="0"/>
        </dgm:presLayoutVars>
      </dgm:prSet>
      <dgm:spPr/>
    </dgm:pt>
    <dgm:pt modelId="{9F4958E8-6D09-4C16-8C38-AC046A79F441}" type="pres">
      <dgm:prSet presAssocID="{B0C671B4-F182-43EA-B796-75CC5B512F0E}" presName="sibTrans" presStyleCnt="0"/>
      <dgm:spPr/>
    </dgm:pt>
    <dgm:pt modelId="{FE88C6A7-7FD1-4EB0-A25D-502AA47788B4}" type="pres">
      <dgm:prSet presAssocID="{E8D2D6B6-B37F-4EA9-A89D-DAD02CE43E8A}" presName="compNode" presStyleCnt="0"/>
      <dgm:spPr/>
    </dgm:pt>
    <dgm:pt modelId="{5513B748-687A-4812-84E4-A9DFCA1A8CCA}" type="pres">
      <dgm:prSet presAssocID="{E8D2D6B6-B37F-4EA9-A89D-DAD02CE43E8A}" presName="bgRect" presStyleLbl="bgShp" presStyleIdx="2" presStyleCnt="3"/>
      <dgm:spPr/>
    </dgm:pt>
    <dgm:pt modelId="{D725A7EE-4994-4E62-91CD-8B8C05658A76}" type="pres">
      <dgm:prSet presAssocID="{E8D2D6B6-B37F-4EA9-A89D-DAD02CE43E8A}" presName="iconRect" presStyleLbl="nod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Map with pin"/>
        </a:ext>
      </dgm:extLst>
    </dgm:pt>
    <dgm:pt modelId="{D7FC02A6-0650-4E17-9319-05578F5F2CA4}" type="pres">
      <dgm:prSet presAssocID="{E8D2D6B6-B37F-4EA9-A89D-DAD02CE43E8A}" presName="spaceRect" presStyleCnt="0"/>
      <dgm:spPr/>
    </dgm:pt>
    <dgm:pt modelId="{7D8CE4F8-961A-4582-B946-05E8C01D299E}" type="pres">
      <dgm:prSet presAssocID="{E8D2D6B6-B37F-4EA9-A89D-DAD02CE43E8A}" presName="parTx" presStyleLbl="revTx" presStyleIdx="2" presStyleCnt="3">
        <dgm:presLayoutVars>
          <dgm:chMax val="0"/>
          <dgm:chPref val="0"/>
        </dgm:presLayoutVars>
      </dgm:prSet>
      <dgm:spPr/>
    </dgm:pt>
  </dgm:ptLst>
  <dgm:cxnLst>
    <dgm:cxn modelId="{18EF5304-092B-401A-9704-1D34E32D26ED}" type="presOf" srcId="{AB994A06-C30A-487C-B980-C8874616BABD}" destId="{7373B9D7-CBB3-4263-B735-54F01D8FCAF6}" srcOrd="0" destOrd="0" presId="urn:microsoft.com/office/officeart/2018/2/layout/IconVerticalSolidList"/>
    <dgm:cxn modelId="{FF10B42F-FC08-45D8-B4FF-B933345BB85F}" type="presOf" srcId="{9B8A2992-F2CD-40C6-8A36-B13689D97608}" destId="{2F8B34F4-D259-4505-8258-4A6729236302}" srcOrd="0" destOrd="0" presId="urn:microsoft.com/office/officeart/2018/2/layout/IconVerticalSolidList"/>
    <dgm:cxn modelId="{DEDA017F-59EA-4D74-B680-1409A911B661}" srcId="{142932D8-8FF2-4B96-A405-4BE44386839F}" destId="{E8D2D6B6-B37F-4EA9-A89D-DAD02CE43E8A}" srcOrd="2" destOrd="0" parTransId="{C65A1A93-F0BC-468C-8B60-D43D90A0AEE1}" sibTransId="{4448AD80-3B90-4F54-AA26-F15CBAEE3C3E}"/>
    <dgm:cxn modelId="{C0EEB5A9-D3FC-4457-8704-62ADB61DE680}" srcId="{142932D8-8FF2-4B96-A405-4BE44386839F}" destId="{9B8A2992-F2CD-40C6-8A36-B13689D97608}" srcOrd="1" destOrd="0" parTransId="{8A3EF475-6954-4D36-BFD6-4D5E2B05B02B}" sibTransId="{B0C671B4-F182-43EA-B796-75CC5B512F0E}"/>
    <dgm:cxn modelId="{EB4485AF-E8A1-471A-92C3-3B21F5FDE32A}" type="presOf" srcId="{142932D8-8FF2-4B96-A405-4BE44386839F}" destId="{7E2A4240-6CDE-447E-A6B7-8AC5597659DC}" srcOrd="0" destOrd="0" presId="urn:microsoft.com/office/officeart/2018/2/layout/IconVerticalSolidList"/>
    <dgm:cxn modelId="{D2F349E8-1282-434C-8CD1-C3095DC399DE}" srcId="{142932D8-8FF2-4B96-A405-4BE44386839F}" destId="{AB994A06-C30A-487C-B980-C8874616BABD}" srcOrd="0" destOrd="0" parTransId="{321E52F9-EF51-424A-B59C-B14281E4A943}" sibTransId="{AD5BB886-B272-458B-81C7-F027DE5E92A6}"/>
    <dgm:cxn modelId="{A3EA7CFB-55AF-499D-A11B-FE2CC4698F31}" type="presOf" srcId="{E8D2D6B6-B37F-4EA9-A89D-DAD02CE43E8A}" destId="{7D8CE4F8-961A-4582-B946-05E8C01D299E}" srcOrd="0" destOrd="0" presId="urn:microsoft.com/office/officeart/2018/2/layout/IconVerticalSolidList"/>
    <dgm:cxn modelId="{B0CC89ED-F3A2-4819-BF54-858BD03788E7}" type="presParOf" srcId="{7E2A4240-6CDE-447E-A6B7-8AC5597659DC}" destId="{0C6E5079-1A90-45D6-B466-79FE43300BB7}" srcOrd="0" destOrd="0" presId="urn:microsoft.com/office/officeart/2018/2/layout/IconVerticalSolidList"/>
    <dgm:cxn modelId="{7937F2E1-780A-46CD-A6F3-0677F5D0E0CF}" type="presParOf" srcId="{0C6E5079-1A90-45D6-B466-79FE43300BB7}" destId="{2971DD75-103A-41D6-A4A5-FA60D4ED708F}" srcOrd="0" destOrd="0" presId="urn:microsoft.com/office/officeart/2018/2/layout/IconVerticalSolidList"/>
    <dgm:cxn modelId="{36ADFE87-9F58-4E00-B221-821C085E1FF6}" type="presParOf" srcId="{0C6E5079-1A90-45D6-B466-79FE43300BB7}" destId="{B8D46B75-8DE4-4E4B-89B4-EDBD00080B93}" srcOrd="1" destOrd="0" presId="urn:microsoft.com/office/officeart/2018/2/layout/IconVerticalSolidList"/>
    <dgm:cxn modelId="{0DC9CDD2-18B2-4545-A033-FC9E58047012}" type="presParOf" srcId="{0C6E5079-1A90-45D6-B466-79FE43300BB7}" destId="{206AA5C4-CE0C-4679-B686-D0F21777E010}" srcOrd="2" destOrd="0" presId="urn:microsoft.com/office/officeart/2018/2/layout/IconVerticalSolidList"/>
    <dgm:cxn modelId="{AEB5D616-7BC2-44FC-8B5B-48C0949A9690}" type="presParOf" srcId="{0C6E5079-1A90-45D6-B466-79FE43300BB7}" destId="{7373B9D7-CBB3-4263-B735-54F01D8FCAF6}" srcOrd="3" destOrd="0" presId="urn:microsoft.com/office/officeart/2018/2/layout/IconVerticalSolidList"/>
    <dgm:cxn modelId="{519BCE7A-C7EA-4F62-BF99-D58BA561AAF5}" type="presParOf" srcId="{7E2A4240-6CDE-447E-A6B7-8AC5597659DC}" destId="{65E9B933-DC49-42B9-A115-21D30B7DAE20}" srcOrd="1" destOrd="0" presId="urn:microsoft.com/office/officeart/2018/2/layout/IconVerticalSolidList"/>
    <dgm:cxn modelId="{24EA670B-0E36-497C-B6BB-CE4022821D83}" type="presParOf" srcId="{7E2A4240-6CDE-447E-A6B7-8AC5597659DC}" destId="{0498EE9C-3750-45C2-A0CE-DD0FE25CC51C}" srcOrd="2" destOrd="0" presId="urn:microsoft.com/office/officeart/2018/2/layout/IconVerticalSolidList"/>
    <dgm:cxn modelId="{751C31F0-475C-4E5F-937D-712EB70296F0}" type="presParOf" srcId="{0498EE9C-3750-45C2-A0CE-DD0FE25CC51C}" destId="{6A8F102C-8058-45DF-91E1-8CD6188D759E}" srcOrd="0" destOrd="0" presId="urn:microsoft.com/office/officeart/2018/2/layout/IconVerticalSolidList"/>
    <dgm:cxn modelId="{C183612F-395C-4D93-AC04-8E055D9B4163}" type="presParOf" srcId="{0498EE9C-3750-45C2-A0CE-DD0FE25CC51C}" destId="{357AE5C6-573A-4E4F-BB52-9FAF39D1F092}" srcOrd="1" destOrd="0" presId="urn:microsoft.com/office/officeart/2018/2/layout/IconVerticalSolidList"/>
    <dgm:cxn modelId="{5C4E5236-9440-49D5-9186-2640A53A42AA}" type="presParOf" srcId="{0498EE9C-3750-45C2-A0CE-DD0FE25CC51C}" destId="{33B37ABB-3098-48F9-88B5-4E330CEE36EE}" srcOrd="2" destOrd="0" presId="urn:microsoft.com/office/officeart/2018/2/layout/IconVerticalSolidList"/>
    <dgm:cxn modelId="{6E0D9F00-1780-4567-A45A-228EBA775082}" type="presParOf" srcId="{0498EE9C-3750-45C2-A0CE-DD0FE25CC51C}" destId="{2F8B34F4-D259-4505-8258-4A6729236302}" srcOrd="3" destOrd="0" presId="urn:microsoft.com/office/officeart/2018/2/layout/IconVerticalSolidList"/>
    <dgm:cxn modelId="{18515D8F-2181-41A6-98CB-94F81D80AD0C}" type="presParOf" srcId="{7E2A4240-6CDE-447E-A6B7-8AC5597659DC}" destId="{9F4958E8-6D09-4C16-8C38-AC046A79F441}" srcOrd="3" destOrd="0" presId="urn:microsoft.com/office/officeart/2018/2/layout/IconVerticalSolidList"/>
    <dgm:cxn modelId="{A59E0826-D3AA-4ED0-97AF-19A01CFEE302}" type="presParOf" srcId="{7E2A4240-6CDE-447E-A6B7-8AC5597659DC}" destId="{FE88C6A7-7FD1-4EB0-A25D-502AA47788B4}" srcOrd="4" destOrd="0" presId="urn:microsoft.com/office/officeart/2018/2/layout/IconVerticalSolidList"/>
    <dgm:cxn modelId="{35D522CC-9AF8-4C7F-8790-6F3B7A135EA1}" type="presParOf" srcId="{FE88C6A7-7FD1-4EB0-A25D-502AA47788B4}" destId="{5513B748-687A-4812-84E4-A9DFCA1A8CCA}" srcOrd="0" destOrd="0" presId="urn:microsoft.com/office/officeart/2018/2/layout/IconVerticalSolidList"/>
    <dgm:cxn modelId="{0F920C4E-F456-4274-B355-EFF81C21E356}" type="presParOf" srcId="{FE88C6A7-7FD1-4EB0-A25D-502AA47788B4}" destId="{D725A7EE-4994-4E62-91CD-8B8C05658A76}" srcOrd="1" destOrd="0" presId="urn:microsoft.com/office/officeart/2018/2/layout/IconVerticalSolidList"/>
    <dgm:cxn modelId="{C8686932-CA99-44F8-932C-5E1DF0FE6709}" type="presParOf" srcId="{FE88C6A7-7FD1-4EB0-A25D-502AA47788B4}" destId="{D7FC02A6-0650-4E17-9319-05578F5F2CA4}" srcOrd="2" destOrd="0" presId="urn:microsoft.com/office/officeart/2018/2/layout/IconVerticalSolidList"/>
    <dgm:cxn modelId="{37494FD6-9AA4-4019-860D-77B6AD81A8F8}" type="presParOf" srcId="{FE88C6A7-7FD1-4EB0-A25D-502AA47788B4}" destId="{7D8CE4F8-961A-4582-B946-05E8C01D299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C34F058-B4B0-416D-BA64-6D828610796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07C7ADB-5B11-4ABD-88A3-169F5AA47DE6}">
      <dgm:prSet custT="1"/>
      <dgm:spPr/>
      <dgm:t>
        <a:bodyPr/>
        <a:lstStyle/>
        <a:p>
          <a:r>
            <a:rPr lang="en-US" sz="1800" dirty="0"/>
            <a:t>Identify the 4 determinants of health that you feel that you understand the least. </a:t>
          </a:r>
        </a:p>
      </dgm:t>
    </dgm:pt>
    <dgm:pt modelId="{66BA3AD9-8EC5-4572-B827-210A2EF6FF0E}" type="parTrans" cxnId="{0AEE7534-07DC-4482-B2B0-074B8BA80923}">
      <dgm:prSet/>
      <dgm:spPr/>
      <dgm:t>
        <a:bodyPr/>
        <a:lstStyle/>
        <a:p>
          <a:endParaRPr lang="en-US"/>
        </a:p>
      </dgm:t>
    </dgm:pt>
    <dgm:pt modelId="{569B10A9-1F50-4020-80AE-1CEB0B508449}" type="sibTrans" cxnId="{0AEE7534-07DC-4482-B2B0-074B8BA80923}">
      <dgm:prSet/>
      <dgm:spPr/>
      <dgm:t>
        <a:bodyPr/>
        <a:lstStyle/>
        <a:p>
          <a:endParaRPr lang="en-US"/>
        </a:p>
      </dgm:t>
    </dgm:pt>
    <dgm:pt modelId="{926CB4A6-1B56-44E7-9BD7-884DAB1E31D2}">
      <dgm:prSet/>
      <dgm:spPr/>
      <dgm:t>
        <a:bodyPr/>
        <a:lstStyle/>
        <a:p>
          <a:r>
            <a:rPr lang="en-US" dirty="0"/>
            <a:t>Research those 4 and then share with a partner what your found about that determinant and its relation to health.</a:t>
          </a:r>
        </a:p>
      </dgm:t>
    </dgm:pt>
    <dgm:pt modelId="{8B94BEE4-C3EF-42F7-B54A-26A3EC460913}" type="parTrans" cxnId="{6DFBE2CF-2B9E-4D49-802B-B67E7E9CCCC1}">
      <dgm:prSet/>
      <dgm:spPr/>
      <dgm:t>
        <a:bodyPr/>
        <a:lstStyle/>
        <a:p>
          <a:endParaRPr lang="en-US"/>
        </a:p>
      </dgm:t>
    </dgm:pt>
    <dgm:pt modelId="{D8BB3E78-22A3-484A-9FC3-753C2D4A8F1C}" type="sibTrans" cxnId="{6DFBE2CF-2B9E-4D49-802B-B67E7E9CCCC1}">
      <dgm:prSet/>
      <dgm:spPr/>
      <dgm:t>
        <a:bodyPr/>
        <a:lstStyle/>
        <a:p>
          <a:endParaRPr lang="en-US"/>
        </a:p>
      </dgm:t>
    </dgm:pt>
    <dgm:pt modelId="{E7FB0266-C6D6-4930-8EB2-10F22B5F85BD}" type="pres">
      <dgm:prSet presAssocID="{EC34F058-B4B0-416D-BA64-6D8286107967}" presName="root" presStyleCnt="0">
        <dgm:presLayoutVars>
          <dgm:dir/>
          <dgm:resizeHandles val="exact"/>
        </dgm:presLayoutVars>
      </dgm:prSet>
      <dgm:spPr/>
    </dgm:pt>
    <dgm:pt modelId="{CC2389B4-26D2-463F-89E8-C122C062413D}" type="pres">
      <dgm:prSet presAssocID="{907C7ADB-5B11-4ABD-88A3-169F5AA47DE6}" presName="compNode" presStyleCnt="0"/>
      <dgm:spPr/>
    </dgm:pt>
    <dgm:pt modelId="{E7C999C5-771D-432E-AF7D-BB6D42C9ECED}" type="pres">
      <dgm:prSet presAssocID="{907C7ADB-5B11-4ABD-88A3-169F5AA47DE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975A3522-56B7-411B-981D-74206B293534}" type="pres">
      <dgm:prSet presAssocID="{907C7ADB-5B11-4ABD-88A3-169F5AA47DE6}" presName="spaceRect" presStyleCnt="0"/>
      <dgm:spPr/>
    </dgm:pt>
    <dgm:pt modelId="{1D0877AB-7314-4ADE-B0C5-1655CD5AED01}" type="pres">
      <dgm:prSet presAssocID="{907C7ADB-5B11-4ABD-88A3-169F5AA47DE6}" presName="textRect" presStyleLbl="revTx" presStyleIdx="0" presStyleCnt="2">
        <dgm:presLayoutVars>
          <dgm:chMax val="1"/>
          <dgm:chPref val="1"/>
        </dgm:presLayoutVars>
      </dgm:prSet>
      <dgm:spPr/>
    </dgm:pt>
    <dgm:pt modelId="{60033068-7A49-4A3A-B9AD-99B4D6669903}" type="pres">
      <dgm:prSet presAssocID="{569B10A9-1F50-4020-80AE-1CEB0B508449}" presName="sibTrans" presStyleCnt="0"/>
      <dgm:spPr/>
    </dgm:pt>
    <dgm:pt modelId="{8939385A-F374-4704-9C53-DD4D796B8685}" type="pres">
      <dgm:prSet presAssocID="{926CB4A6-1B56-44E7-9BD7-884DAB1E31D2}" presName="compNode" presStyleCnt="0"/>
      <dgm:spPr/>
    </dgm:pt>
    <dgm:pt modelId="{B98D6D92-D7AE-4BF9-8301-090E8A8F716E}" type="pres">
      <dgm:prSet presAssocID="{926CB4A6-1B56-44E7-9BD7-884DAB1E31D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Network"/>
        </a:ext>
      </dgm:extLst>
    </dgm:pt>
    <dgm:pt modelId="{E7104B7A-50D5-45C6-BE3B-7E2502B3201D}" type="pres">
      <dgm:prSet presAssocID="{926CB4A6-1B56-44E7-9BD7-884DAB1E31D2}" presName="spaceRect" presStyleCnt="0"/>
      <dgm:spPr/>
    </dgm:pt>
    <dgm:pt modelId="{EF5C91F5-B51C-4F01-8164-5A1FF83D4858}" type="pres">
      <dgm:prSet presAssocID="{926CB4A6-1B56-44E7-9BD7-884DAB1E31D2}" presName="textRect" presStyleLbl="revTx" presStyleIdx="1" presStyleCnt="2" custScaleX="109631" custScaleY="122710">
        <dgm:presLayoutVars>
          <dgm:chMax val="1"/>
          <dgm:chPref val="1"/>
        </dgm:presLayoutVars>
      </dgm:prSet>
      <dgm:spPr/>
    </dgm:pt>
  </dgm:ptLst>
  <dgm:cxnLst>
    <dgm:cxn modelId="{D8164625-390A-4A83-BAB8-63E693F851E5}" type="presOf" srcId="{EC34F058-B4B0-416D-BA64-6D8286107967}" destId="{E7FB0266-C6D6-4930-8EB2-10F22B5F85BD}" srcOrd="0" destOrd="0" presId="urn:microsoft.com/office/officeart/2018/2/layout/IconLabelList"/>
    <dgm:cxn modelId="{B5DC6627-C952-40AD-9512-735E0CC7FA53}" type="presOf" srcId="{926CB4A6-1B56-44E7-9BD7-884DAB1E31D2}" destId="{EF5C91F5-B51C-4F01-8164-5A1FF83D4858}" srcOrd="0" destOrd="0" presId="urn:microsoft.com/office/officeart/2018/2/layout/IconLabelList"/>
    <dgm:cxn modelId="{0AEE7534-07DC-4482-B2B0-074B8BA80923}" srcId="{EC34F058-B4B0-416D-BA64-6D8286107967}" destId="{907C7ADB-5B11-4ABD-88A3-169F5AA47DE6}" srcOrd="0" destOrd="0" parTransId="{66BA3AD9-8EC5-4572-B827-210A2EF6FF0E}" sibTransId="{569B10A9-1F50-4020-80AE-1CEB0B508449}"/>
    <dgm:cxn modelId="{6DFBE2CF-2B9E-4D49-802B-B67E7E9CCCC1}" srcId="{EC34F058-B4B0-416D-BA64-6D8286107967}" destId="{926CB4A6-1B56-44E7-9BD7-884DAB1E31D2}" srcOrd="1" destOrd="0" parTransId="{8B94BEE4-C3EF-42F7-B54A-26A3EC460913}" sibTransId="{D8BB3E78-22A3-484A-9FC3-753C2D4A8F1C}"/>
    <dgm:cxn modelId="{E83770F8-D89D-4E3C-A25C-FE44DE1D9100}" type="presOf" srcId="{907C7ADB-5B11-4ABD-88A3-169F5AA47DE6}" destId="{1D0877AB-7314-4ADE-B0C5-1655CD5AED01}" srcOrd="0" destOrd="0" presId="urn:microsoft.com/office/officeart/2018/2/layout/IconLabelList"/>
    <dgm:cxn modelId="{9846A981-3D58-4C46-A4D9-A58DCFEE3B39}" type="presParOf" srcId="{E7FB0266-C6D6-4930-8EB2-10F22B5F85BD}" destId="{CC2389B4-26D2-463F-89E8-C122C062413D}" srcOrd="0" destOrd="0" presId="urn:microsoft.com/office/officeart/2018/2/layout/IconLabelList"/>
    <dgm:cxn modelId="{EF84167D-DDBA-4CA4-9F06-D5F13C69F5FB}" type="presParOf" srcId="{CC2389B4-26D2-463F-89E8-C122C062413D}" destId="{E7C999C5-771D-432E-AF7D-BB6D42C9ECED}" srcOrd="0" destOrd="0" presId="urn:microsoft.com/office/officeart/2018/2/layout/IconLabelList"/>
    <dgm:cxn modelId="{521B2F98-7111-4164-B590-CC787C9D5CFD}" type="presParOf" srcId="{CC2389B4-26D2-463F-89E8-C122C062413D}" destId="{975A3522-56B7-411B-981D-74206B293534}" srcOrd="1" destOrd="0" presId="urn:microsoft.com/office/officeart/2018/2/layout/IconLabelList"/>
    <dgm:cxn modelId="{5E6EB18F-6419-4A3B-957D-1923D563ED34}" type="presParOf" srcId="{CC2389B4-26D2-463F-89E8-C122C062413D}" destId="{1D0877AB-7314-4ADE-B0C5-1655CD5AED01}" srcOrd="2" destOrd="0" presId="urn:microsoft.com/office/officeart/2018/2/layout/IconLabelList"/>
    <dgm:cxn modelId="{B4B1D3C9-2157-4B59-9711-E27EC6E57B76}" type="presParOf" srcId="{E7FB0266-C6D6-4930-8EB2-10F22B5F85BD}" destId="{60033068-7A49-4A3A-B9AD-99B4D6669903}" srcOrd="1" destOrd="0" presId="urn:microsoft.com/office/officeart/2018/2/layout/IconLabelList"/>
    <dgm:cxn modelId="{32FB485D-5761-4A85-A83D-85DD54A49B11}" type="presParOf" srcId="{E7FB0266-C6D6-4930-8EB2-10F22B5F85BD}" destId="{8939385A-F374-4704-9C53-DD4D796B8685}" srcOrd="2" destOrd="0" presId="urn:microsoft.com/office/officeart/2018/2/layout/IconLabelList"/>
    <dgm:cxn modelId="{FD0355BA-6B64-4A89-824D-CE2251B47559}" type="presParOf" srcId="{8939385A-F374-4704-9C53-DD4D796B8685}" destId="{B98D6D92-D7AE-4BF9-8301-090E8A8F716E}" srcOrd="0" destOrd="0" presId="urn:microsoft.com/office/officeart/2018/2/layout/IconLabelList"/>
    <dgm:cxn modelId="{4C87F874-42E7-4074-8E15-5E9D4CFC6E55}" type="presParOf" srcId="{8939385A-F374-4704-9C53-DD4D796B8685}" destId="{E7104B7A-50D5-45C6-BE3B-7E2502B3201D}" srcOrd="1" destOrd="0" presId="urn:microsoft.com/office/officeart/2018/2/layout/IconLabelList"/>
    <dgm:cxn modelId="{CBF3A407-D4DB-4411-8F47-65C8009E508A}" type="presParOf" srcId="{8939385A-F374-4704-9C53-DD4D796B8685}" destId="{EF5C91F5-B51C-4F01-8164-5A1FF83D485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03C3DEB-CC3D-437D-A9DD-376B3C5F6700}"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en-AU"/>
        </a:p>
      </dgm:t>
    </dgm:pt>
    <dgm:pt modelId="{F4EEABD4-560F-423D-8CF3-ACFC0EDCB3E0}">
      <dgm:prSet phldrT="[Text]" custT="1"/>
      <dgm:spPr/>
      <dgm:t>
        <a:bodyPr/>
        <a:lstStyle/>
        <a:p>
          <a:r>
            <a:rPr lang="en-US" sz="2400" dirty="0"/>
            <a:t>Personal factors</a:t>
          </a:r>
        </a:p>
        <a:p>
          <a:r>
            <a:rPr lang="en-US" sz="1600" dirty="0"/>
            <a:t>(Thoughts, beliefs, cognitive competencies, skills and strategies)</a:t>
          </a:r>
          <a:endParaRPr lang="en-AU" sz="1600" dirty="0"/>
        </a:p>
      </dgm:t>
    </dgm:pt>
    <dgm:pt modelId="{826F53F4-83E6-4749-8E55-4D2B7D5AAFB4}" type="parTrans" cxnId="{163F95B9-DD80-46C5-99D2-1FAF23C854F3}">
      <dgm:prSet/>
      <dgm:spPr/>
      <dgm:t>
        <a:bodyPr/>
        <a:lstStyle/>
        <a:p>
          <a:endParaRPr lang="en-AU"/>
        </a:p>
      </dgm:t>
    </dgm:pt>
    <dgm:pt modelId="{27AEA8D3-03D5-46CA-B703-22F26B56E2EB}" type="sibTrans" cxnId="{163F95B9-DD80-46C5-99D2-1FAF23C854F3}">
      <dgm:prSet/>
      <dgm:spPr/>
      <dgm:t>
        <a:bodyPr/>
        <a:lstStyle/>
        <a:p>
          <a:endParaRPr lang="en-AU"/>
        </a:p>
      </dgm:t>
    </dgm:pt>
    <dgm:pt modelId="{2C719119-D8B1-4917-B4CC-D705787A8881}">
      <dgm:prSet phldrT="[Text]" custT="1"/>
      <dgm:spPr/>
      <dgm:t>
        <a:bodyPr/>
        <a:lstStyle/>
        <a:p>
          <a:r>
            <a:rPr lang="en-US" sz="2200" dirty="0"/>
            <a:t>Environmental determinants</a:t>
          </a:r>
        </a:p>
        <a:p>
          <a:r>
            <a:rPr lang="en-US" sz="1800" dirty="0"/>
            <a:t>(Social setting, location, cultures, peers, family)</a:t>
          </a:r>
          <a:endParaRPr lang="en-AU" sz="1800" dirty="0"/>
        </a:p>
      </dgm:t>
    </dgm:pt>
    <dgm:pt modelId="{E28AFB80-D815-4B9D-8E3A-EC0A0ECBA4A5}" type="parTrans" cxnId="{97B5863C-4C50-4EB0-94FC-88735BCBA63E}">
      <dgm:prSet/>
      <dgm:spPr/>
      <dgm:t>
        <a:bodyPr/>
        <a:lstStyle/>
        <a:p>
          <a:endParaRPr lang="en-AU"/>
        </a:p>
      </dgm:t>
    </dgm:pt>
    <dgm:pt modelId="{D67AED62-FAA5-45D6-A165-F9F2BD0AF91C}" type="sibTrans" cxnId="{97B5863C-4C50-4EB0-94FC-88735BCBA63E}">
      <dgm:prSet/>
      <dgm:spPr/>
      <dgm:t>
        <a:bodyPr/>
        <a:lstStyle/>
        <a:p>
          <a:endParaRPr lang="en-AU"/>
        </a:p>
      </dgm:t>
    </dgm:pt>
    <dgm:pt modelId="{2291D099-2A5E-4491-B931-7C6B4B5D627D}">
      <dgm:prSet phldrT="[Text]" custT="1"/>
      <dgm:spPr/>
      <dgm:t>
        <a:bodyPr/>
        <a:lstStyle/>
        <a:p>
          <a:r>
            <a:rPr lang="en-US" sz="2500" dirty="0" err="1"/>
            <a:t>Behaviour</a:t>
          </a:r>
          <a:endParaRPr lang="en-US" sz="2500" dirty="0"/>
        </a:p>
        <a:p>
          <a:r>
            <a:rPr lang="en-US" sz="1800" dirty="0"/>
            <a:t>(health </a:t>
          </a:r>
          <a:r>
            <a:rPr lang="en-US" sz="1800" dirty="0" err="1"/>
            <a:t>behaviours</a:t>
          </a:r>
          <a:r>
            <a:rPr lang="en-US" sz="1800" dirty="0"/>
            <a:t>)</a:t>
          </a:r>
          <a:endParaRPr lang="en-AU" sz="1800" dirty="0"/>
        </a:p>
      </dgm:t>
    </dgm:pt>
    <dgm:pt modelId="{75063ED0-5CD5-46FD-9EE4-1196F527026D}" type="parTrans" cxnId="{444876DD-5E27-4EC5-A854-1255DAB847A1}">
      <dgm:prSet/>
      <dgm:spPr/>
      <dgm:t>
        <a:bodyPr/>
        <a:lstStyle/>
        <a:p>
          <a:endParaRPr lang="en-AU"/>
        </a:p>
      </dgm:t>
    </dgm:pt>
    <dgm:pt modelId="{ADF8498A-D657-4010-AA6A-E988C4E43A75}" type="sibTrans" cxnId="{444876DD-5E27-4EC5-A854-1255DAB847A1}">
      <dgm:prSet/>
      <dgm:spPr/>
      <dgm:t>
        <a:bodyPr/>
        <a:lstStyle/>
        <a:p>
          <a:endParaRPr lang="en-AU"/>
        </a:p>
      </dgm:t>
    </dgm:pt>
    <dgm:pt modelId="{D4AE3B46-D9AA-47E1-B29A-12B5DA74ABDF}" type="pres">
      <dgm:prSet presAssocID="{E03C3DEB-CC3D-437D-A9DD-376B3C5F6700}" presName="cycle" presStyleCnt="0">
        <dgm:presLayoutVars>
          <dgm:dir/>
          <dgm:resizeHandles val="exact"/>
        </dgm:presLayoutVars>
      </dgm:prSet>
      <dgm:spPr/>
    </dgm:pt>
    <dgm:pt modelId="{6D193E1A-9C2B-406F-B58D-D7FEF36B222F}" type="pres">
      <dgm:prSet presAssocID="{F4EEABD4-560F-423D-8CF3-ACFC0EDCB3E0}" presName="node" presStyleLbl="node1" presStyleIdx="0" presStyleCnt="3" custScaleX="126487" custScaleY="142289">
        <dgm:presLayoutVars>
          <dgm:bulletEnabled val="1"/>
        </dgm:presLayoutVars>
      </dgm:prSet>
      <dgm:spPr/>
    </dgm:pt>
    <dgm:pt modelId="{146E21E4-15CE-447D-B512-96EC486AFB33}" type="pres">
      <dgm:prSet presAssocID="{F4EEABD4-560F-423D-8CF3-ACFC0EDCB3E0}" presName="spNode" presStyleCnt="0"/>
      <dgm:spPr/>
    </dgm:pt>
    <dgm:pt modelId="{A23DFE8F-D1D9-43D7-A332-0BAEDB8969AC}" type="pres">
      <dgm:prSet presAssocID="{27AEA8D3-03D5-46CA-B703-22F26B56E2EB}" presName="sibTrans" presStyleLbl="sibTrans1D1" presStyleIdx="0" presStyleCnt="3"/>
      <dgm:spPr/>
    </dgm:pt>
    <dgm:pt modelId="{C119F3D0-5C5F-4775-A461-54466946E9DC}" type="pres">
      <dgm:prSet presAssocID="{2C719119-D8B1-4917-B4CC-D705787A8881}" presName="node" presStyleLbl="node1" presStyleIdx="1" presStyleCnt="3" custScaleX="123761" custScaleY="164366">
        <dgm:presLayoutVars>
          <dgm:bulletEnabled val="1"/>
        </dgm:presLayoutVars>
      </dgm:prSet>
      <dgm:spPr/>
    </dgm:pt>
    <dgm:pt modelId="{69067174-5635-4F61-9EC3-70E760E17091}" type="pres">
      <dgm:prSet presAssocID="{2C719119-D8B1-4917-B4CC-D705787A8881}" presName="spNode" presStyleCnt="0"/>
      <dgm:spPr/>
    </dgm:pt>
    <dgm:pt modelId="{A03A8428-3CA9-48BF-B05B-CBEE5B70ECDF}" type="pres">
      <dgm:prSet presAssocID="{D67AED62-FAA5-45D6-A165-F9F2BD0AF91C}" presName="sibTrans" presStyleLbl="sibTrans1D1" presStyleIdx="1" presStyleCnt="3"/>
      <dgm:spPr/>
    </dgm:pt>
    <dgm:pt modelId="{2B988A4C-BA19-4224-9EEB-D573C25C1845}" type="pres">
      <dgm:prSet presAssocID="{2291D099-2A5E-4491-B931-7C6B4B5D627D}" presName="node" presStyleLbl="node1" presStyleIdx="2" presStyleCnt="3" custScaleX="118701" custScaleY="133659">
        <dgm:presLayoutVars>
          <dgm:bulletEnabled val="1"/>
        </dgm:presLayoutVars>
      </dgm:prSet>
      <dgm:spPr/>
    </dgm:pt>
    <dgm:pt modelId="{588D43A8-9B7B-42EA-B81B-E84DEA7CD925}" type="pres">
      <dgm:prSet presAssocID="{2291D099-2A5E-4491-B931-7C6B4B5D627D}" presName="spNode" presStyleCnt="0"/>
      <dgm:spPr/>
    </dgm:pt>
    <dgm:pt modelId="{80369ADB-0F7F-41E9-BC94-B9E1BB525C89}" type="pres">
      <dgm:prSet presAssocID="{ADF8498A-D657-4010-AA6A-E988C4E43A75}" presName="sibTrans" presStyleLbl="sibTrans1D1" presStyleIdx="2" presStyleCnt="3"/>
      <dgm:spPr/>
    </dgm:pt>
  </dgm:ptLst>
  <dgm:cxnLst>
    <dgm:cxn modelId="{CD06951D-CF37-4AC1-870E-73D8F925F256}" type="presOf" srcId="{ADF8498A-D657-4010-AA6A-E988C4E43A75}" destId="{80369ADB-0F7F-41E9-BC94-B9E1BB525C89}" srcOrd="0" destOrd="0" presId="urn:microsoft.com/office/officeart/2005/8/layout/cycle6"/>
    <dgm:cxn modelId="{97B5863C-4C50-4EB0-94FC-88735BCBA63E}" srcId="{E03C3DEB-CC3D-437D-A9DD-376B3C5F6700}" destId="{2C719119-D8B1-4917-B4CC-D705787A8881}" srcOrd="1" destOrd="0" parTransId="{E28AFB80-D815-4B9D-8E3A-EC0A0ECBA4A5}" sibTransId="{D67AED62-FAA5-45D6-A165-F9F2BD0AF91C}"/>
    <dgm:cxn modelId="{01A4B665-1B11-4F7C-AFAD-FCA3F8F294A1}" type="presOf" srcId="{F4EEABD4-560F-423D-8CF3-ACFC0EDCB3E0}" destId="{6D193E1A-9C2B-406F-B58D-D7FEF36B222F}" srcOrd="0" destOrd="0" presId="urn:microsoft.com/office/officeart/2005/8/layout/cycle6"/>
    <dgm:cxn modelId="{92341F6A-D13E-40B6-833B-B365508E84C2}" type="presOf" srcId="{27AEA8D3-03D5-46CA-B703-22F26B56E2EB}" destId="{A23DFE8F-D1D9-43D7-A332-0BAEDB8969AC}" srcOrd="0" destOrd="0" presId="urn:microsoft.com/office/officeart/2005/8/layout/cycle6"/>
    <dgm:cxn modelId="{1121C08B-215B-4833-92BF-7B0D2F53EDB2}" type="presOf" srcId="{2291D099-2A5E-4491-B931-7C6B4B5D627D}" destId="{2B988A4C-BA19-4224-9EEB-D573C25C1845}" srcOrd="0" destOrd="0" presId="urn:microsoft.com/office/officeart/2005/8/layout/cycle6"/>
    <dgm:cxn modelId="{B14AB48C-6E7D-484A-B271-506EE6D55322}" type="presOf" srcId="{2C719119-D8B1-4917-B4CC-D705787A8881}" destId="{C119F3D0-5C5F-4775-A461-54466946E9DC}" srcOrd="0" destOrd="0" presId="urn:microsoft.com/office/officeart/2005/8/layout/cycle6"/>
    <dgm:cxn modelId="{163F95B9-DD80-46C5-99D2-1FAF23C854F3}" srcId="{E03C3DEB-CC3D-437D-A9DD-376B3C5F6700}" destId="{F4EEABD4-560F-423D-8CF3-ACFC0EDCB3E0}" srcOrd="0" destOrd="0" parTransId="{826F53F4-83E6-4749-8E55-4D2B7D5AAFB4}" sibTransId="{27AEA8D3-03D5-46CA-B703-22F26B56E2EB}"/>
    <dgm:cxn modelId="{68CA3EC9-C8AE-4707-8BBD-3FB939B9F294}" type="presOf" srcId="{E03C3DEB-CC3D-437D-A9DD-376B3C5F6700}" destId="{D4AE3B46-D9AA-47E1-B29A-12B5DA74ABDF}" srcOrd="0" destOrd="0" presId="urn:microsoft.com/office/officeart/2005/8/layout/cycle6"/>
    <dgm:cxn modelId="{444876DD-5E27-4EC5-A854-1255DAB847A1}" srcId="{E03C3DEB-CC3D-437D-A9DD-376B3C5F6700}" destId="{2291D099-2A5E-4491-B931-7C6B4B5D627D}" srcOrd="2" destOrd="0" parTransId="{75063ED0-5CD5-46FD-9EE4-1196F527026D}" sibTransId="{ADF8498A-D657-4010-AA6A-E988C4E43A75}"/>
    <dgm:cxn modelId="{057D33DE-BC67-47A5-A9D4-7B0F51F08DEE}" type="presOf" srcId="{D67AED62-FAA5-45D6-A165-F9F2BD0AF91C}" destId="{A03A8428-3CA9-48BF-B05B-CBEE5B70ECDF}" srcOrd="0" destOrd="0" presId="urn:microsoft.com/office/officeart/2005/8/layout/cycle6"/>
    <dgm:cxn modelId="{717B0CC4-303C-467D-B0FF-ABB057538FAD}" type="presParOf" srcId="{D4AE3B46-D9AA-47E1-B29A-12B5DA74ABDF}" destId="{6D193E1A-9C2B-406F-B58D-D7FEF36B222F}" srcOrd="0" destOrd="0" presId="urn:microsoft.com/office/officeart/2005/8/layout/cycle6"/>
    <dgm:cxn modelId="{AD38DEBD-9757-4367-A472-19C8C4883C28}" type="presParOf" srcId="{D4AE3B46-D9AA-47E1-B29A-12B5DA74ABDF}" destId="{146E21E4-15CE-447D-B512-96EC486AFB33}" srcOrd="1" destOrd="0" presId="urn:microsoft.com/office/officeart/2005/8/layout/cycle6"/>
    <dgm:cxn modelId="{8211AE67-7847-4AD2-A5F6-26D8866F010E}" type="presParOf" srcId="{D4AE3B46-D9AA-47E1-B29A-12B5DA74ABDF}" destId="{A23DFE8F-D1D9-43D7-A332-0BAEDB8969AC}" srcOrd="2" destOrd="0" presId="urn:microsoft.com/office/officeart/2005/8/layout/cycle6"/>
    <dgm:cxn modelId="{717A48A7-9BF5-43C0-99C3-A637BB27F3B1}" type="presParOf" srcId="{D4AE3B46-D9AA-47E1-B29A-12B5DA74ABDF}" destId="{C119F3D0-5C5F-4775-A461-54466946E9DC}" srcOrd="3" destOrd="0" presId="urn:microsoft.com/office/officeart/2005/8/layout/cycle6"/>
    <dgm:cxn modelId="{DA5E80A3-6F33-4782-B367-77CBFE6AFD07}" type="presParOf" srcId="{D4AE3B46-D9AA-47E1-B29A-12B5DA74ABDF}" destId="{69067174-5635-4F61-9EC3-70E760E17091}" srcOrd="4" destOrd="0" presId="urn:microsoft.com/office/officeart/2005/8/layout/cycle6"/>
    <dgm:cxn modelId="{1622EADD-5AB6-4758-9F74-DE85BD4D91B2}" type="presParOf" srcId="{D4AE3B46-D9AA-47E1-B29A-12B5DA74ABDF}" destId="{A03A8428-3CA9-48BF-B05B-CBEE5B70ECDF}" srcOrd="5" destOrd="0" presId="urn:microsoft.com/office/officeart/2005/8/layout/cycle6"/>
    <dgm:cxn modelId="{2B7E209B-8074-411A-AE66-2BB9E3FE668F}" type="presParOf" srcId="{D4AE3B46-D9AA-47E1-B29A-12B5DA74ABDF}" destId="{2B988A4C-BA19-4224-9EEB-D573C25C1845}" srcOrd="6" destOrd="0" presId="urn:microsoft.com/office/officeart/2005/8/layout/cycle6"/>
    <dgm:cxn modelId="{7FCACFF9-E11A-4E63-BD05-A18DD03B1112}" type="presParOf" srcId="{D4AE3B46-D9AA-47E1-B29A-12B5DA74ABDF}" destId="{588D43A8-9B7B-42EA-B81B-E84DEA7CD925}" srcOrd="7" destOrd="0" presId="urn:microsoft.com/office/officeart/2005/8/layout/cycle6"/>
    <dgm:cxn modelId="{EF28A71C-59B6-40C5-BFF0-4C56C7E3B362}" type="presParOf" srcId="{D4AE3B46-D9AA-47E1-B29A-12B5DA74ABDF}" destId="{80369ADB-0F7F-41E9-BC94-B9E1BB525C89}" srcOrd="8"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949033-21E9-4580-B4BD-B3280E7857F4}">
      <dsp:nvSpPr>
        <dsp:cNvPr id="0" name=""/>
        <dsp:cNvSpPr/>
      </dsp:nvSpPr>
      <dsp:spPr>
        <a:xfrm>
          <a:off x="521179" y="1092428"/>
          <a:ext cx="557402" cy="557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A56467-78BC-4B7B-84F4-FDF9AE0F1534}">
      <dsp:nvSpPr>
        <dsp:cNvPr id="0" name=""/>
        <dsp:cNvSpPr/>
      </dsp:nvSpPr>
      <dsp:spPr>
        <a:xfrm>
          <a:off x="3591" y="1731901"/>
          <a:ext cx="1592578" cy="559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hlinkClick xmlns:r="http://schemas.openxmlformats.org/officeDocument/2006/relationships" r:id="rId3"/>
            </a:rPr>
            <a:t>World Health Organisation </a:t>
          </a:r>
          <a:endParaRPr lang="en-US" sz="1400" kern="1200"/>
        </a:p>
      </dsp:txBody>
      <dsp:txXfrm>
        <a:off x="3591" y="1731901"/>
        <a:ext cx="1592578" cy="559890"/>
      </dsp:txXfrm>
    </dsp:sp>
    <dsp:sp modelId="{28FF7838-0C67-459C-BB24-96EAB0B5E828}">
      <dsp:nvSpPr>
        <dsp:cNvPr id="0" name=""/>
        <dsp:cNvSpPr/>
      </dsp:nvSpPr>
      <dsp:spPr>
        <a:xfrm>
          <a:off x="3591" y="2329964"/>
          <a:ext cx="1592578" cy="671089"/>
        </a:xfrm>
        <a:prstGeom prst="rect">
          <a:avLst/>
        </a:prstGeom>
        <a:noFill/>
        <a:ln>
          <a:noFill/>
        </a:ln>
        <a:effectLst/>
      </dsp:spPr>
      <dsp:style>
        <a:lnRef idx="0">
          <a:scrgbClr r="0" g="0" b="0"/>
        </a:lnRef>
        <a:fillRef idx="0">
          <a:scrgbClr r="0" g="0" b="0"/>
        </a:fillRef>
        <a:effectRef idx="0">
          <a:scrgbClr r="0" g="0" b="0"/>
        </a:effectRef>
        <a:fontRef idx="minor"/>
      </dsp:style>
    </dsp:sp>
    <dsp:sp modelId="{EAF7486E-A8CE-4EE4-B77E-102B69E3FFC9}">
      <dsp:nvSpPr>
        <dsp:cNvPr id="0" name=""/>
        <dsp:cNvSpPr/>
      </dsp:nvSpPr>
      <dsp:spPr>
        <a:xfrm>
          <a:off x="2392459" y="1092428"/>
          <a:ext cx="557402" cy="557402"/>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00F213-D1CD-4959-A149-FEA0615F0B21}">
      <dsp:nvSpPr>
        <dsp:cNvPr id="0" name=""/>
        <dsp:cNvSpPr/>
      </dsp:nvSpPr>
      <dsp:spPr>
        <a:xfrm>
          <a:off x="1874871" y="1731901"/>
          <a:ext cx="1592578" cy="559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hlinkClick xmlns:r="http://schemas.openxmlformats.org/officeDocument/2006/relationships" r:id="rId6"/>
            </a:rPr>
            <a:t>Australian Institute of Health and Welfare</a:t>
          </a:r>
          <a:endParaRPr lang="en-US" sz="1400" kern="1200"/>
        </a:p>
      </dsp:txBody>
      <dsp:txXfrm>
        <a:off x="1874871" y="1731901"/>
        <a:ext cx="1592578" cy="559890"/>
      </dsp:txXfrm>
    </dsp:sp>
    <dsp:sp modelId="{373EC3A2-0899-4A98-A31B-693A6EFAE826}">
      <dsp:nvSpPr>
        <dsp:cNvPr id="0" name=""/>
        <dsp:cNvSpPr/>
      </dsp:nvSpPr>
      <dsp:spPr>
        <a:xfrm>
          <a:off x="1874871" y="2329964"/>
          <a:ext cx="1592578" cy="671089"/>
        </a:xfrm>
        <a:prstGeom prst="rect">
          <a:avLst/>
        </a:prstGeom>
        <a:noFill/>
        <a:ln>
          <a:noFill/>
        </a:ln>
        <a:effectLst/>
      </dsp:spPr>
      <dsp:style>
        <a:lnRef idx="0">
          <a:scrgbClr r="0" g="0" b="0"/>
        </a:lnRef>
        <a:fillRef idx="0">
          <a:scrgbClr r="0" g="0" b="0"/>
        </a:fillRef>
        <a:effectRef idx="0">
          <a:scrgbClr r="0" g="0" b="0"/>
        </a:effectRef>
        <a:fontRef idx="minor"/>
      </dsp:style>
    </dsp:sp>
    <dsp:sp modelId="{8DF1CD0E-7F65-4052-AC07-09D4E88D1747}">
      <dsp:nvSpPr>
        <dsp:cNvPr id="0" name=""/>
        <dsp:cNvSpPr/>
      </dsp:nvSpPr>
      <dsp:spPr>
        <a:xfrm>
          <a:off x="4263738" y="1092428"/>
          <a:ext cx="557402" cy="557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DF0D686-9B59-4C3B-8C74-54510F6E4998}">
      <dsp:nvSpPr>
        <dsp:cNvPr id="0" name=""/>
        <dsp:cNvSpPr/>
      </dsp:nvSpPr>
      <dsp:spPr>
        <a:xfrm>
          <a:off x="3746150" y="1731901"/>
          <a:ext cx="1592578" cy="559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hlinkClick xmlns:r="http://schemas.openxmlformats.org/officeDocument/2006/relationships" r:id="rId9"/>
            </a:rPr>
            <a:t>Google Scholar</a:t>
          </a:r>
          <a:endParaRPr lang="en-US" sz="1400" kern="1200"/>
        </a:p>
      </dsp:txBody>
      <dsp:txXfrm>
        <a:off x="3746150" y="1731901"/>
        <a:ext cx="1592578" cy="559890"/>
      </dsp:txXfrm>
    </dsp:sp>
    <dsp:sp modelId="{8E9402F0-6768-4DF0-A29F-45A7367B0D99}">
      <dsp:nvSpPr>
        <dsp:cNvPr id="0" name=""/>
        <dsp:cNvSpPr/>
      </dsp:nvSpPr>
      <dsp:spPr>
        <a:xfrm>
          <a:off x="3746150" y="2329964"/>
          <a:ext cx="1592578" cy="671089"/>
        </a:xfrm>
        <a:prstGeom prst="rect">
          <a:avLst/>
        </a:prstGeom>
        <a:noFill/>
        <a:ln>
          <a:noFill/>
        </a:ln>
        <a:effectLst/>
      </dsp:spPr>
      <dsp:style>
        <a:lnRef idx="0">
          <a:scrgbClr r="0" g="0" b="0"/>
        </a:lnRef>
        <a:fillRef idx="0">
          <a:scrgbClr r="0" g="0" b="0"/>
        </a:fillRef>
        <a:effectRef idx="0">
          <a:scrgbClr r="0" g="0" b="0"/>
        </a:effectRef>
        <a:fontRef idx="minor"/>
      </dsp:style>
    </dsp:sp>
    <dsp:sp modelId="{9056E0E5-930F-43E7-931C-339B2145ADDF}">
      <dsp:nvSpPr>
        <dsp:cNvPr id="0" name=""/>
        <dsp:cNvSpPr/>
      </dsp:nvSpPr>
      <dsp:spPr>
        <a:xfrm>
          <a:off x="6135017" y="1092428"/>
          <a:ext cx="557402" cy="557402"/>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C8E6C7-86F8-4C60-876C-34FABD6493A4}">
      <dsp:nvSpPr>
        <dsp:cNvPr id="0" name=""/>
        <dsp:cNvSpPr/>
      </dsp:nvSpPr>
      <dsp:spPr>
        <a:xfrm>
          <a:off x="5617429" y="1731901"/>
          <a:ext cx="1592578" cy="559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hlinkClick xmlns:r="http://schemas.openxmlformats.org/officeDocument/2006/relationships" r:id="rId12"/>
            </a:rPr>
            <a:t>Ebsco (Research Database from R&amp;SC)</a:t>
          </a:r>
          <a:endParaRPr lang="en-US" sz="1400" kern="1200"/>
        </a:p>
      </dsp:txBody>
      <dsp:txXfrm>
        <a:off x="5617429" y="1731901"/>
        <a:ext cx="1592578" cy="559890"/>
      </dsp:txXfrm>
    </dsp:sp>
    <dsp:sp modelId="{439467E9-A5B6-4556-AD18-1BB412A84F59}">
      <dsp:nvSpPr>
        <dsp:cNvPr id="0" name=""/>
        <dsp:cNvSpPr/>
      </dsp:nvSpPr>
      <dsp:spPr>
        <a:xfrm>
          <a:off x="5617429" y="2329964"/>
          <a:ext cx="1592578" cy="671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RASC site – Password </a:t>
          </a:r>
          <a:r>
            <a:rPr lang="en-US" sz="1100" i="1" kern="1200"/>
            <a:t>Baptist</a:t>
          </a:r>
          <a:endParaRPr lang="en-US" sz="1100" kern="1200"/>
        </a:p>
        <a:p>
          <a:pPr marL="0" lvl="0" indent="0" algn="ctr" defTabSz="488950">
            <a:lnSpc>
              <a:spcPct val="90000"/>
            </a:lnSpc>
            <a:spcBef>
              <a:spcPct val="0"/>
            </a:spcBef>
            <a:spcAft>
              <a:spcPct val="35000"/>
            </a:spcAft>
            <a:buNone/>
          </a:pPr>
          <a:r>
            <a:rPr lang="en-US" sz="1100" kern="1200"/>
            <a:t>Database Ebsoc – Password is </a:t>
          </a:r>
          <a:r>
            <a:rPr lang="en-US" sz="1100" i="1" kern="1200"/>
            <a:t>Baptist-20</a:t>
          </a:r>
          <a:endParaRPr lang="en-US" sz="1100" kern="1200"/>
        </a:p>
      </dsp:txBody>
      <dsp:txXfrm>
        <a:off x="5617429" y="2329964"/>
        <a:ext cx="1592578" cy="6710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4F8228-B9B2-4376-8659-15AF65C36532}">
      <dsp:nvSpPr>
        <dsp:cNvPr id="0" name=""/>
        <dsp:cNvSpPr/>
      </dsp:nvSpPr>
      <dsp:spPr>
        <a:xfrm>
          <a:off x="2712" y="348440"/>
          <a:ext cx="1630808" cy="432000"/>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Social </a:t>
          </a:r>
        </a:p>
      </dsp:txBody>
      <dsp:txXfrm>
        <a:off x="2712" y="348440"/>
        <a:ext cx="1630808" cy="432000"/>
      </dsp:txXfrm>
    </dsp:sp>
    <dsp:sp modelId="{F4E5FF23-A9DF-4CE5-83AC-24A05F2A308D}">
      <dsp:nvSpPr>
        <dsp:cNvPr id="0" name=""/>
        <dsp:cNvSpPr/>
      </dsp:nvSpPr>
      <dsp:spPr>
        <a:xfrm>
          <a:off x="2712" y="780441"/>
          <a:ext cx="1630808" cy="2964600"/>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Social gradient</a:t>
          </a:r>
        </a:p>
        <a:p>
          <a:pPr marL="114300" lvl="1" indent="-114300" algn="l" defTabSz="666750">
            <a:lnSpc>
              <a:spcPct val="90000"/>
            </a:lnSpc>
            <a:spcBef>
              <a:spcPct val="0"/>
            </a:spcBef>
            <a:spcAft>
              <a:spcPct val="15000"/>
            </a:spcAft>
            <a:buChar char="•"/>
          </a:pPr>
          <a:r>
            <a:rPr lang="en-US" sz="1500" kern="1200" dirty="0"/>
            <a:t>Unemployment</a:t>
          </a:r>
        </a:p>
        <a:p>
          <a:pPr marL="114300" lvl="1" indent="-114300" algn="l" defTabSz="666750">
            <a:lnSpc>
              <a:spcPct val="90000"/>
            </a:lnSpc>
            <a:spcBef>
              <a:spcPct val="0"/>
            </a:spcBef>
            <a:spcAft>
              <a:spcPct val="15000"/>
            </a:spcAft>
            <a:buChar char="•"/>
          </a:pPr>
          <a:r>
            <a:rPr lang="en-US" sz="1500" kern="1200" dirty="0"/>
            <a:t>Early life</a:t>
          </a:r>
        </a:p>
        <a:p>
          <a:pPr marL="114300" lvl="1" indent="-114300" algn="l" defTabSz="666750">
            <a:lnSpc>
              <a:spcPct val="90000"/>
            </a:lnSpc>
            <a:spcBef>
              <a:spcPct val="0"/>
            </a:spcBef>
            <a:spcAft>
              <a:spcPct val="15000"/>
            </a:spcAft>
            <a:buChar char="•"/>
          </a:pPr>
          <a:r>
            <a:rPr lang="en-US" sz="1500" kern="1200" dirty="0"/>
            <a:t>Social exclusion</a:t>
          </a:r>
        </a:p>
        <a:p>
          <a:pPr marL="114300" lvl="1" indent="-114300" algn="l" defTabSz="666750">
            <a:lnSpc>
              <a:spcPct val="90000"/>
            </a:lnSpc>
            <a:spcBef>
              <a:spcPct val="0"/>
            </a:spcBef>
            <a:spcAft>
              <a:spcPct val="15000"/>
            </a:spcAft>
            <a:buChar char="•"/>
          </a:pPr>
          <a:r>
            <a:rPr lang="en-US" sz="1500" kern="1200" dirty="0"/>
            <a:t>Work</a:t>
          </a:r>
        </a:p>
        <a:p>
          <a:pPr marL="114300" lvl="1" indent="-114300" algn="l" defTabSz="666750">
            <a:lnSpc>
              <a:spcPct val="90000"/>
            </a:lnSpc>
            <a:spcBef>
              <a:spcPct val="0"/>
            </a:spcBef>
            <a:spcAft>
              <a:spcPct val="15000"/>
            </a:spcAft>
            <a:buChar char="•"/>
          </a:pPr>
          <a:r>
            <a:rPr lang="en-US" sz="1500" kern="1200" dirty="0"/>
            <a:t>Stress</a:t>
          </a:r>
        </a:p>
        <a:p>
          <a:pPr marL="114300" lvl="1" indent="-114300" algn="l" defTabSz="666750">
            <a:lnSpc>
              <a:spcPct val="90000"/>
            </a:lnSpc>
            <a:spcBef>
              <a:spcPct val="0"/>
            </a:spcBef>
            <a:spcAft>
              <a:spcPct val="15000"/>
            </a:spcAft>
            <a:buChar char="•"/>
          </a:pPr>
          <a:r>
            <a:rPr lang="en-US" sz="1500" kern="1200" dirty="0"/>
            <a:t>Addiction</a:t>
          </a:r>
        </a:p>
        <a:p>
          <a:pPr marL="114300" lvl="1" indent="-114300" algn="l" defTabSz="666750">
            <a:lnSpc>
              <a:spcPct val="90000"/>
            </a:lnSpc>
            <a:spcBef>
              <a:spcPct val="0"/>
            </a:spcBef>
            <a:spcAft>
              <a:spcPct val="15000"/>
            </a:spcAft>
            <a:buChar char="•"/>
          </a:pPr>
          <a:r>
            <a:rPr lang="en-US" sz="1500" kern="1200" dirty="0"/>
            <a:t>Food </a:t>
          </a:r>
        </a:p>
        <a:p>
          <a:pPr marL="114300" lvl="1" indent="-114300" algn="l" defTabSz="666750">
            <a:lnSpc>
              <a:spcPct val="90000"/>
            </a:lnSpc>
            <a:spcBef>
              <a:spcPct val="0"/>
            </a:spcBef>
            <a:spcAft>
              <a:spcPct val="15000"/>
            </a:spcAft>
            <a:buChar char="•"/>
          </a:pPr>
          <a:r>
            <a:rPr lang="en-US" sz="1500" kern="1200" dirty="0"/>
            <a:t>Transport</a:t>
          </a:r>
        </a:p>
        <a:p>
          <a:pPr marL="114300" lvl="1" indent="-114300" algn="l" defTabSz="666750">
            <a:lnSpc>
              <a:spcPct val="90000"/>
            </a:lnSpc>
            <a:spcBef>
              <a:spcPct val="0"/>
            </a:spcBef>
            <a:spcAft>
              <a:spcPct val="15000"/>
            </a:spcAft>
            <a:buChar char="•"/>
          </a:pPr>
          <a:r>
            <a:rPr lang="en-US" sz="1500" kern="1200" dirty="0"/>
            <a:t>Social support</a:t>
          </a:r>
        </a:p>
        <a:p>
          <a:pPr marL="114300" lvl="1" indent="-114300" algn="l" defTabSz="666750">
            <a:lnSpc>
              <a:spcPct val="90000"/>
            </a:lnSpc>
            <a:spcBef>
              <a:spcPct val="0"/>
            </a:spcBef>
            <a:spcAft>
              <a:spcPct val="15000"/>
            </a:spcAft>
            <a:buChar char="•"/>
          </a:pPr>
          <a:r>
            <a:rPr lang="en-US" sz="1500" kern="1200" dirty="0"/>
            <a:t>culture</a:t>
          </a:r>
        </a:p>
      </dsp:txBody>
      <dsp:txXfrm>
        <a:off x="2712" y="780441"/>
        <a:ext cx="1630808" cy="2964600"/>
      </dsp:txXfrm>
    </dsp:sp>
    <dsp:sp modelId="{CF41773A-AEFB-4A91-927E-2A3481BA4356}">
      <dsp:nvSpPr>
        <dsp:cNvPr id="0" name=""/>
        <dsp:cNvSpPr/>
      </dsp:nvSpPr>
      <dsp:spPr>
        <a:xfrm>
          <a:off x="1861834" y="348440"/>
          <a:ext cx="1630808" cy="432000"/>
        </a:xfrm>
        <a:prstGeom prst="rect">
          <a:avLst/>
        </a:prstGeom>
        <a:solidFill>
          <a:schemeClr val="accent2">
            <a:hueOff val="-988095"/>
            <a:satOff val="4733"/>
            <a:lumOff val="4379"/>
            <a:alphaOff val="0"/>
          </a:schemeClr>
        </a:solidFill>
        <a:ln w="19050" cap="rnd" cmpd="sng" algn="ctr">
          <a:solidFill>
            <a:schemeClr val="accent2">
              <a:hueOff val="-988095"/>
              <a:satOff val="4733"/>
              <a:lumOff val="437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AU" sz="1500" kern="1200" dirty="0"/>
            <a:t>Environmental </a:t>
          </a:r>
          <a:endParaRPr lang="en-US" sz="1500" kern="1200" dirty="0"/>
        </a:p>
      </dsp:txBody>
      <dsp:txXfrm>
        <a:off x="1861834" y="348440"/>
        <a:ext cx="1630808" cy="432000"/>
      </dsp:txXfrm>
    </dsp:sp>
    <dsp:sp modelId="{AFB97635-62C0-4E9D-9BC8-1909E7A8EC7B}">
      <dsp:nvSpPr>
        <dsp:cNvPr id="0" name=""/>
        <dsp:cNvSpPr/>
      </dsp:nvSpPr>
      <dsp:spPr>
        <a:xfrm>
          <a:off x="1861834" y="780441"/>
          <a:ext cx="1630808" cy="2964600"/>
        </a:xfrm>
        <a:prstGeom prst="rect">
          <a:avLst/>
        </a:prstGeom>
        <a:solidFill>
          <a:schemeClr val="accent2">
            <a:tint val="40000"/>
            <a:alpha val="90000"/>
            <a:hueOff val="-1363946"/>
            <a:satOff val="15036"/>
            <a:lumOff val="1432"/>
            <a:alphaOff val="0"/>
          </a:schemeClr>
        </a:solidFill>
        <a:ln w="19050" cap="rnd" cmpd="sng" algn="ctr">
          <a:solidFill>
            <a:schemeClr val="accent2">
              <a:tint val="40000"/>
              <a:alpha val="90000"/>
              <a:hueOff val="-1363946"/>
              <a:satOff val="15036"/>
              <a:lumOff val="1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Extreme weather</a:t>
          </a:r>
        </a:p>
        <a:p>
          <a:pPr marL="114300" lvl="1" indent="-114300" algn="l" defTabSz="666750">
            <a:lnSpc>
              <a:spcPct val="90000"/>
            </a:lnSpc>
            <a:spcBef>
              <a:spcPct val="0"/>
            </a:spcBef>
            <a:spcAft>
              <a:spcPct val="15000"/>
            </a:spcAft>
            <a:buChar char="•"/>
          </a:pPr>
          <a:r>
            <a:rPr lang="en-US" sz="1500" kern="1200" dirty="0"/>
            <a:t>Bushfires</a:t>
          </a:r>
        </a:p>
        <a:p>
          <a:pPr marL="114300" lvl="1" indent="-114300" algn="l" defTabSz="666750">
            <a:lnSpc>
              <a:spcPct val="90000"/>
            </a:lnSpc>
            <a:spcBef>
              <a:spcPct val="0"/>
            </a:spcBef>
            <a:spcAft>
              <a:spcPct val="15000"/>
            </a:spcAft>
            <a:buChar char="•"/>
          </a:pPr>
          <a:r>
            <a:rPr lang="en-US" sz="1500" kern="1200" dirty="0"/>
            <a:t>Storms and flooding</a:t>
          </a:r>
        </a:p>
        <a:p>
          <a:pPr marL="114300" lvl="1" indent="-114300" algn="l" defTabSz="666750">
            <a:lnSpc>
              <a:spcPct val="90000"/>
            </a:lnSpc>
            <a:spcBef>
              <a:spcPct val="0"/>
            </a:spcBef>
            <a:spcAft>
              <a:spcPct val="15000"/>
            </a:spcAft>
            <a:buChar char="•"/>
          </a:pPr>
          <a:r>
            <a:rPr lang="en-US" sz="1500" kern="1200" dirty="0"/>
            <a:t>Food and water quality</a:t>
          </a:r>
        </a:p>
        <a:p>
          <a:pPr marL="114300" lvl="1" indent="-114300" algn="l" defTabSz="666750">
            <a:lnSpc>
              <a:spcPct val="90000"/>
            </a:lnSpc>
            <a:spcBef>
              <a:spcPct val="0"/>
            </a:spcBef>
            <a:spcAft>
              <a:spcPct val="15000"/>
            </a:spcAft>
            <a:buChar char="•"/>
          </a:pPr>
          <a:r>
            <a:rPr lang="en-US" sz="1500" kern="1200" dirty="0"/>
            <a:t>Vector agents</a:t>
          </a:r>
        </a:p>
        <a:p>
          <a:pPr marL="114300" lvl="1" indent="-114300" algn="l" defTabSz="666750">
            <a:lnSpc>
              <a:spcPct val="90000"/>
            </a:lnSpc>
            <a:spcBef>
              <a:spcPct val="0"/>
            </a:spcBef>
            <a:spcAft>
              <a:spcPct val="15000"/>
            </a:spcAft>
            <a:buChar char="•"/>
          </a:pPr>
          <a:r>
            <a:rPr lang="en-US" sz="1500" kern="1200" dirty="0"/>
            <a:t>UV radiation </a:t>
          </a:r>
        </a:p>
        <a:p>
          <a:pPr marL="114300" lvl="1" indent="-114300" algn="l" defTabSz="666750">
            <a:lnSpc>
              <a:spcPct val="90000"/>
            </a:lnSpc>
            <a:spcBef>
              <a:spcPct val="0"/>
            </a:spcBef>
            <a:spcAft>
              <a:spcPct val="15000"/>
            </a:spcAft>
            <a:buChar char="•"/>
          </a:pPr>
          <a:r>
            <a:rPr lang="en-US" sz="1500" kern="1200" dirty="0"/>
            <a:t>Air quality</a:t>
          </a:r>
        </a:p>
        <a:p>
          <a:pPr marL="114300" lvl="1" indent="-114300" algn="l" defTabSz="666750">
            <a:lnSpc>
              <a:spcPct val="90000"/>
            </a:lnSpc>
            <a:spcBef>
              <a:spcPct val="0"/>
            </a:spcBef>
            <a:spcAft>
              <a:spcPct val="15000"/>
            </a:spcAft>
            <a:buChar char="•"/>
          </a:pPr>
          <a:r>
            <a:rPr lang="en-US" sz="1500" kern="1200" dirty="0"/>
            <a:t>The built environment</a:t>
          </a:r>
        </a:p>
      </dsp:txBody>
      <dsp:txXfrm>
        <a:off x="1861834" y="780441"/>
        <a:ext cx="1630808" cy="2964600"/>
      </dsp:txXfrm>
    </dsp:sp>
    <dsp:sp modelId="{9378D190-F7F1-4E21-88B2-800030B467C0}">
      <dsp:nvSpPr>
        <dsp:cNvPr id="0" name=""/>
        <dsp:cNvSpPr/>
      </dsp:nvSpPr>
      <dsp:spPr>
        <a:xfrm>
          <a:off x="3720956" y="348440"/>
          <a:ext cx="1630808" cy="432000"/>
        </a:xfrm>
        <a:prstGeom prst="rect">
          <a:avLst/>
        </a:prstGeom>
        <a:solidFill>
          <a:schemeClr val="accent2">
            <a:hueOff val="-1976191"/>
            <a:satOff val="9467"/>
            <a:lumOff val="8758"/>
            <a:alphaOff val="0"/>
          </a:schemeClr>
        </a:solidFill>
        <a:ln w="19050" cap="rnd" cmpd="sng" algn="ctr">
          <a:solidFill>
            <a:schemeClr val="accent2">
              <a:hueOff val="-1976191"/>
              <a:satOff val="9467"/>
              <a:lumOff val="875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AU" sz="1500" kern="1200" dirty="0"/>
            <a:t>Socio-economic </a:t>
          </a:r>
          <a:endParaRPr lang="en-US" sz="1500" kern="1200" dirty="0"/>
        </a:p>
      </dsp:txBody>
      <dsp:txXfrm>
        <a:off x="3720956" y="348440"/>
        <a:ext cx="1630808" cy="432000"/>
      </dsp:txXfrm>
    </dsp:sp>
    <dsp:sp modelId="{AFBB2B0C-9D42-4E76-BE11-7A929E473C9B}">
      <dsp:nvSpPr>
        <dsp:cNvPr id="0" name=""/>
        <dsp:cNvSpPr/>
      </dsp:nvSpPr>
      <dsp:spPr>
        <a:xfrm>
          <a:off x="3720956" y="780441"/>
          <a:ext cx="1630808" cy="2964600"/>
        </a:xfrm>
        <a:prstGeom prst="rect">
          <a:avLst/>
        </a:prstGeom>
        <a:solidFill>
          <a:schemeClr val="accent2">
            <a:tint val="40000"/>
            <a:alpha val="90000"/>
            <a:hueOff val="-2727893"/>
            <a:satOff val="30071"/>
            <a:lumOff val="2864"/>
            <a:alphaOff val="0"/>
          </a:schemeClr>
        </a:solidFill>
        <a:ln w="19050" cap="rnd" cmpd="sng" algn="ctr">
          <a:solidFill>
            <a:schemeClr val="accent2">
              <a:tint val="40000"/>
              <a:alpha val="90000"/>
              <a:hueOff val="-2727893"/>
              <a:satOff val="30071"/>
              <a:lumOff val="2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Education</a:t>
          </a:r>
        </a:p>
        <a:p>
          <a:pPr marL="114300" lvl="1" indent="-114300" algn="l" defTabSz="666750">
            <a:lnSpc>
              <a:spcPct val="90000"/>
            </a:lnSpc>
            <a:spcBef>
              <a:spcPct val="0"/>
            </a:spcBef>
            <a:spcAft>
              <a:spcPct val="15000"/>
            </a:spcAft>
            <a:buChar char="•"/>
          </a:pPr>
          <a:r>
            <a:rPr lang="en-US" sz="1500" kern="1200" dirty="0"/>
            <a:t>Employment</a:t>
          </a:r>
        </a:p>
        <a:p>
          <a:pPr marL="114300" lvl="1" indent="-114300" algn="l" defTabSz="666750">
            <a:lnSpc>
              <a:spcPct val="90000"/>
            </a:lnSpc>
            <a:spcBef>
              <a:spcPct val="0"/>
            </a:spcBef>
            <a:spcAft>
              <a:spcPct val="15000"/>
            </a:spcAft>
            <a:buChar char="•"/>
          </a:pPr>
          <a:r>
            <a:rPr lang="en-US" sz="1500" kern="1200" dirty="0"/>
            <a:t>Housing</a:t>
          </a:r>
        </a:p>
        <a:p>
          <a:pPr marL="114300" lvl="1" indent="-114300" algn="l" defTabSz="666750">
            <a:lnSpc>
              <a:spcPct val="90000"/>
            </a:lnSpc>
            <a:spcBef>
              <a:spcPct val="0"/>
            </a:spcBef>
            <a:spcAft>
              <a:spcPct val="15000"/>
            </a:spcAft>
            <a:buChar char="•"/>
          </a:pPr>
          <a:r>
            <a:rPr lang="en-US" sz="1500" kern="1200" dirty="0"/>
            <a:t>Income</a:t>
          </a:r>
        </a:p>
        <a:p>
          <a:pPr marL="114300" lvl="1" indent="-114300" algn="l" defTabSz="666750">
            <a:lnSpc>
              <a:spcPct val="90000"/>
            </a:lnSpc>
            <a:spcBef>
              <a:spcPct val="0"/>
            </a:spcBef>
            <a:spcAft>
              <a:spcPct val="15000"/>
            </a:spcAft>
            <a:buChar char="•"/>
          </a:pPr>
          <a:r>
            <a:rPr lang="en-US" sz="1500" kern="1200" dirty="0"/>
            <a:t>Access to services</a:t>
          </a:r>
        </a:p>
        <a:p>
          <a:pPr marL="114300" lvl="1" indent="-114300" algn="l" defTabSz="666750">
            <a:lnSpc>
              <a:spcPct val="90000"/>
            </a:lnSpc>
            <a:spcBef>
              <a:spcPct val="0"/>
            </a:spcBef>
            <a:spcAft>
              <a:spcPct val="15000"/>
            </a:spcAft>
            <a:buChar char="•"/>
          </a:pPr>
          <a:r>
            <a:rPr lang="en-US" sz="1500" kern="1200" dirty="0"/>
            <a:t>Neighborhood</a:t>
          </a:r>
        </a:p>
        <a:p>
          <a:pPr marL="114300" lvl="1" indent="-114300" algn="l" defTabSz="666750">
            <a:lnSpc>
              <a:spcPct val="90000"/>
            </a:lnSpc>
            <a:spcBef>
              <a:spcPct val="0"/>
            </a:spcBef>
            <a:spcAft>
              <a:spcPct val="15000"/>
            </a:spcAft>
            <a:buChar char="•"/>
          </a:pPr>
          <a:r>
            <a:rPr lang="en-US" sz="1500" kern="1200" dirty="0"/>
            <a:t>Family</a:t>
          </a:r>
        </a:p>
        <a:p>
          <a:pPr marL="114300" lvl="1" indent="-114300" algn="l" defTabSz="666750">
            <a:lnSpc>
              <a:spcPct val="90000"/>
            </a:lnSpc>
            <a:spcBef>
              <a:spcPct val="0"/>
            </a:spcBef>
            <a:spcAft>
              <a:spcPct val="15000"/>
            </a:spcAft>
            <a:buChar char="•"/>
          </a:pPr>
          <a:r>
            <a:rPr lang="en-US" sz="1500" kern="1200" dirty="0"/>
            <a:t>Migration status </a:t>
          </a:r>
        </a:p>
        <a:p>
          <a:pPr marL="114300" lvl="1" indent="-114300" algn="l" defTabSz="666750">
            <a:lnSpc>
              <a:spcPct val="90000"/>
            </a:lnSpc>
            <a:spcBef>
              <a:spcPct val="0"/>
            </a:spcBef>
            <a:spcAft>
              <a:spcPct val="15000"/>
            </a:spcAft>
            <a:buChar char="•"/>
          </a:pPr>
          <a:r>
            <a:rPr lang="en-US" sz="1500" kern="1200" dirty="0"/>
            <a:t>Food security</a:t>
          </a:r>
        </a:p>
      </dsp:txBody>
      <dsp:txXfrm>
        <a:off x="3720956" y="780441"/>
        <a:ext cx="1630808" cy="2964600"/>
      </dsp:txXfrm>
    </dsp:sp>
    <dsp:sp modelId="{15F59DF2-E9D1-4E76-8878-CF34A081883B}">
      <dsp:nvSpPr>
        <dsp:cNvPr id="0" name=""/>
        <dsp:cNvSpPr/>
      </dsp:nvSpPr>
      <dsp:spPr>
        <a:xfrm>
          <a:off x="5580078" y="348440"/>
          <a:ext cx="1630808" cy="432000"/>
        </a:xfrm>
        <a:prstGeom prst="rect">
          <a:avLst/>
        </a:prstGeom>
        <a:solidFill>
          <a:schemeClr val="accent2">
            <a:hueOff val="-2964286"/>
            <a:satOff val="14200"/>
            <a:lumOff val="13137"/>
            <a:alphaOff val="0"/>
          </a:schemeClr>
        </a:solidFill>
        <a:ln w="19050" cap="rnd" cmpd="sng" algn="ctr">
          <a:solidFill>
            <a:schemeClr val="accent2">
              <a:hueOff val="-2964286"/>
              <a:satOff val="14200"/>
              <a:lumOff val="1313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AU" sz="1500" kern="1200" dirty="0"/>
            <a:t>Biological</a:t>
          </a:r>
          <a:endParaRPr lang="en-US" sz="1500" kern="1200" dirty="0"/>
        </a:p>
      </dsp:txBody>
      <dsp:txXfrm>
        <a:off x="5580078" y="348440"/>
        <a:ext cx="1630808" cy="432000"/>
      </dsp:txXfrm>
    </dsp:sp>
    <dsp:sp modelId="{85697587-BAB2-4ABD-A490-90AF878E5C94}">
      <dsp:nvSpPr>
        <dsp:cNvPr id="0" name=""/>
        <dsp:cNvSpPr/>
      </dsp:nvSpPr>
      <dsp:spPr>
        <a:xfrm>
          <a:off x="5580078" y="780441"/>
          <a:ext cx="1630808" cy="2964600"/>
        </a:xfrm>
        <a:prstGeom prst="rect">
          <a:avLst/>
        </a:prstGeom>
        <a:solidFill>
          <a:schemeClr val="accent2">
            <a:tint val="40000"/>
            <a:alpha val="90000"/>
            <a:hueOff val="-4091839"/>
            <a:satOff val="45107"/>
            <a:lumOff val="4296"/>
            <a:alphaOff val="0"/>
          </a:schemeClr>
        </a:solidFill>
        <a:ln w="19050" cap="rnd" cmpd="sng" algn="ctr">
          <a:solidFill>
            <a:schemeClr val="accent2">
              <a:tint val="40000"/>
              <a:alpha val="90000"/>
              <a:hueOff val="-4091839"/>
              <a:satOff val="45107"/>
              <a:lumOff val="42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Body weight</a:t>
          </a:r>
        </a:p>
        <a:p>
          <a:pPr marL="114300" lvl="1" indent="-114300" algn="l" defTabSz="666750">
            <a:lnSpc>
              <a:spcPct val="90000"/>
            </a:lnSpc>
            <a:spcBef>
              <a:spcPct val="0"/>
            </a:spcBef>
            <a:spcAft>
              <a:spcPct val="15000"/>
            </a:spcAft>
            <a:buChar char="•"/>
          </a:pPr>
          <a:r>
            <a:rPr lang="en-US" sz="1500" kern="1200" dirty="0"/>
            <a:t>Birth weight </a:t>
          </a:r>
        </a:p>
      </dsp:txBody>
      <dsp:txXfrm>
        <a:off x="5580078" y="780441"/>
        <a:ext cx="1630808" cy="29646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0CDBD-5D41-4B8E-9292-00C7159C8CF6}">
      <dsp:nvSpPr>
        <dsp:cNvPr id="0" name=""/>
        <dsp:cNvSpPr/>
      </dsp:nvSpPr>
      <dsp:spPr>
        <a:xfrm>
          <a:off x="1442720" y="1279"/>
          <a:ext cx="5770880" cy="1311193"/>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1971" tIns="333043" rIns="111971" bIns="333043" numCol="1" spcCol="1270" anchor="ctr" anchorCtr="0">
          <a:noAutofit/>
        </a:bodyPr>
        <a:lstStyle/>
        <a:p>
          <a:pPr marL="0" lvl="0" indent="0" algn="l" defTabSz="622300">
            <a:lnSpc>
              <a:spcPct val="90000"/>
            </a:lnSpc>
            <a:spcBef>
              <a:spcPct val="0"/>
            </a:spcBef>
            <a:spcAft>
              <a:spcPct val="35000"/>
            </a:spcAft>
            <a:buNone/>
          </a:pPr>
          <a:r>
            <a:rPr lang="en-US" sz="1400" kern="1200"/>
            <a:t>Outline each determinant</a:t>
          </a:r>
        </a:p>
      </dsp:txBody>
      <dsp:txXfrm>
        <a:off x="1442720" y="1279"/>
        <a:ext cx="5770880" cy="1311193"/>
      </dsp:txXfrm>
    </dsp:sp>
    <dsp:sp modelId="{5DF9F01A-67D4-4611-91BB-AE543FEEAA89}">
      <dsp:nvSpPr>
        <dsp:cNvPr id="0" name=""/>
        <dsp:cNvSpPr/>
      </dsp:nvSpPr>
      <dsp:spPr>
        <a:xfrm>
          <a:off x="0" y="1279"/>
          <a:ext cx="1442720" cy="1311193"/>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344" tIns="129517" rIns="76344" bIns="129517" numCol="1" spcCol="1270" anchor="ctr" anchorCtr="0">
          <a:noAutofit/>
        </a:bodyPr>
        <a:lstStyle/>
        <a:p>
          <a:pPr marL="0" lvl="0" indent="0" algn="ctr" defTabSz="800100">
            <a:lnSpc>
              <a:spcPct val="90000"/>
            </a:lnSpc>
            <a:spcBef>
              <a:spcPct val="0"/>
            </a:spcBef>
            <a:spcAft>
              <a:spcPct val="35000"/>
            </a:spcAft>
            <a:buNone/>
          </a:pPr>
          <a:r>
            <a:rPr lang="en-US" sz="1800" kern="1200"/>
            <a:t>Outline</a:t>
          </a:r>
        </a:p>
      </dsp:txBody>
      <dsp:txXfrm>
        <a:off x="0" y="1279"/>
        <a:ext cx="1442720" cy="1311193"/>
      </dsp:txXfrm>
    </dsp:sp>
    <dsp:sp modelId="{E22648DA-289A-4C1F-BBDC-5C369522A956}">
      <dsp:nvSpPr>
        <dsp:cNvPr id="0" name=""/>
        <dsp:cNvSpPr/>
      </dsp:nvSpPr>
      <dsp:spPr>
        <a:xfrm>
          <a:off x="1442720" y="1391144"/>
          <a:ext cx="5770880" cy="1311193"/>
        </a:xfrm>
        <a:prstGeom prst="rect">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1971" tIns="333043" rIns="111971" bIns="333043" numCol="1" spcCol="1270" anchor="ctr" anchorCtr="0">
          <a:noAutofit/>
        </a:bodyPr>
        <a:lstStyle/>
        <a:p>
          <a:pPr marL="0" lvl="0" indent="0" algn="l" defTabSz="622300">
            <a:lnSpc>
              <a:spcPct val="90000"/>
            </a:lnSpc>
            <a:spcBef>
              <a:spcPct val="0"/>
            </a:spcBef>
            <a:spcAft>
              <a:spcPct val="35000"/>
            </a:spcAft>
            <a:buNone/>
          </a:pPr>
          <a:r>
            <a:rPr lang="en-US" sz="1400" kern="1200" dirty="0"/>
            <a:t>Relate determinants to Health Status: life expectancy, quality of life and morbidity</a:t>
          </a:r>
        </a:p>
      </dsp:txBody>
      <dsp:txXfrm>
        <a:off x="1442720" y="1391144"/>
        <a:ext cx="5770880" cy="1311193"/>
      </dsp:txXfrm>
    </dsp:sp>
    <dsp:sp modelId="{67F5F4B3-D63A-4E3C-BD9F-5DAFED2D8BFD}">
      <dsp:nvSpPr>
        <dsp:cNvPr id="0" name=""/>
        <dsp:cNvSpPr/>
      </dsp:nvSpPr>
      <dsp:spPr>
        <a:xfrm>
          <a:off x="0" y="1391144"/>
          <a:ext cx="1442720" cy="1311193"/>
        </a:xfrm>
        <a:prstGeom prst="rect">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344" tIns="129517" rIns="76344" bIns="129517" numCol="1" spcCol="1270" anchor="ctr" anchorCtr="0">
          <a:noAutofit/>
        </a:bodyPr>
        <a:lstStyle/>
        <a:p>
          <a:pPr marL="0" lvl="0" indent="0" algn="ctr" defTabSz="800100">
            <a:lnSpc>
              <a:spcPct val="90000"/>
            </a:lnSpc>
            <a:spcBef>
              <a:spcPct val="0"/>
            </a:spcBef>
            <a:spcAft>
              <a:spcPct val="35000"/>
            </a:spcAft>
            <a:buNone/>
          </a:pPr>
          <a:r>
            <a:rPr lang="en-US" sz="1800" kern="1200"/>
            <a:t>Relate</a:t>
          </a:r>
        </a:p>
      </dsp:txBody>
      <dsp:txXfrm>
        <a:off x="0" y="1391144"/>
        <a:ext cx="1442720" cy="1311193"/>
      </dsp:txXfrm>
    </dsp:sp>
    <dsp:sp modelId="{15356BFD-636E-4FD4-99C1-0DCC4F0C8BF2}">
      <dsp:nvSpPr>
        <dsp:cNvPr id="0" name=""/>
        <dsp:cNvSpPr/>
      </dsp:nvSpPr>
      <dsp:spPr>
        <a:xfrm>
          <a:off x="1442720" y="2781009"/>
          <a:ext cx="5770880" cy="1311193"/>
        </a:xfrm>
        <a:prstGeom prst="rect">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1971" tIns="333043" rIns="111971" bIns="333043" numCol="1" spcCol="1270" anchor="t" anchorCtr="0">
          <a:noAutofit/>
        </a:bodyPr>
        <a:lstStyle/>
        <a:p>
          <a:pPr marL="0" lvl="0" indent="0" algn="l" defTabSz="622300">
            <a:lnSpc>
              <a:spcPct val="90000"/>
            </a:lnSpc>
            <a:spcBef>
              <a:spcPct val="0"/>
            </a:spcBef>
            <a:spcAft>
              <a:spcPct val="35000"/>
            </a:spcAft>
            <a:buNone/>
          </a:pPr>
          <a:r>
            <a:rPr lang="en-US" sz="1400" kern="1200"/>
            <a:t>Be able to describe (glossary of terms) in detail each determinant</a:t>
          </a:r>
        </a:p>
        <a:p>
          <a:pPr marL="57150" lvl="1" indent="-57150" algn="l" defTabSz="488950">
            <a:lnSpc>
              <a:spcPct val="90000"/>
            </a:lnSpc>
            <a:spcBef>
              <a:spcPct val="0"/>
            </a:spcBef>
            <a:spcAft>
              <a:spcPct val="15000"/>
            </a:spcAft>
            <a:buChar char="•"/>
          </a:pPr>
          <a:r>
            <a:rPr lang="en-US" sz="1100" kern="1200"/>
            <a:t>Provide a detailed example on how it can positively and negatively affect health status of and individual and a community</a:t>
          </a:r>
        </a:p>
      </dsp:txBody>
      <dsp:txXfrm>
        <a:off x="1442720" y="2781009"/>
        <a:ext cx="5770880" cy="1311193"/>
      </dsp:txXfrm>
    </dsp:sp>
    <dsp:sp modelId="{3C2F34D1-7D33-4FB3-8EB3-30E0314EC5DB}">
      <dsp:nvSpPr>
        <dsp:cNvPr id="0" name=""/>
        <dsp:cNvSpPr/>
      </dsp:nvSpPr>
      <dsp:spPr>
        <a:xfrm>
          <a:off x="0" y="2781009"/>
          <a:ext cx="1442720" cy="1311193"/>
        </a:xfrm>
        <a:prstGeom prst="rect">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344" tIns="129517" rIns="76344" bIns="129517" numCol="1" spcCol="1270" anchor="ctr" anchorCtr="0">
          <a:noAutofit/>
        </a:bodyPr>
        <a:lstStyle/>
        <a:p>
          <a:pPr marL="0" lvl="0" indent="0" algn="ctr" defTabSz="800100">
            <a:lnSpc>
              <a:spcPct val="90000"/>
            </a:lnSpc>
            <a:spcBef>
              <a:spcPct val="0"/>
            </a:spcBef>
            <a:spcAft>
              <a:spcPct val="35000"/>
            </a:spcAft>
            <a:buNone/>
          </a:pPr>
          <a:r>
            <a:rPr lang="en-US" sz="1800" kern="1200" dirty="0"/>
            <a:t>Example</a:t>
          </a:r>
        </a:p>
      </dsp:txBody>
      <dsp:txXfrm>
        <a:off x="0" y="2781009"/>
        <a:ext cx="1442720" cy="13111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D8D414-3C96-4A2E-9401-7C046F7D3474}">
      <dsp:nvSpPr>
        <dsp:cNvPr id="0" name=""/>
        <dsp:cNvSpPr/>
      </dsp:nvSpPr>
      <dsp:spPr>
        <a:xfrm>
          <a:off x="1169575" y="1025"/>
          <a:ext cx="814622" cy="52950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Stressor or unhappiness</a:t>
          </a:r>
          <a:endParaRPr lang="en-AU" sz="900" kern="1200" dirty="0"/>
        </a:p>
      </dsp:txBody>
      <dsp:txXfrm>
        <a:off x="1195423" y="26873"/>
        <a:ext cx="762926" cy="477808"/>
      </dsp:txXfrm>
    </dsp:sp>
    <dsp:sp modelId="{766D7857-3231-4AD0-8BC7-F13918B8145B}">
      <dsp:nvSpPr>
        <dsp:cNvPr id="0" name=""/>
        <dsp:cNvSpPr/>
      </dsp:nvSpPr>
      <dsp:spPr>
        <a:xfrm>
          <a:off x="701650" y="265778"/>
          <a:ext cx="1750473" cy="1750473"/>
        </a:xfrm>
        <a:custGeom>
          <a:avLst/>
          <a:gdLst/>
          <a:ahLst/>
          <a:cxnLst/>
          <a:rect l="0" t="0" r="0" b="0"/>
          <a:pathLst>
            <a:path>
              <a:moveTo>
                <a:pt x="1395130" y="171141"/>
              </a:moveTo>
              <a:arcTo wR="875236" hR="875236" stAng="18386497" swAng="1634625"/>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C84B4E8A-159A-4D9D-9AF0-F86600BA2E82}">
      <dsp:nvSpPr>
        <dsp:cNvPr id="0" name=""/>
        <dsp:cNvSpPr/>
      </dsp:nvSpPr>
      <dsp:spPr>
        <a:xfrm>
          <a:off x="2044812" y="876262"/>
          <a:ext cx="814622" cy="52950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Drug/Alcohol use</a:t>
          </a:r>
          <a:endParaRPr lang="en-AU" sz="900" kern="1200" dirty="0"/>
        </a:p>
      </dsp:txBody>
      <dsp:txXfrm>
        <a:off x="2070660" y="902110"/>
        <a:ext cx="762926" cy="477808"/>
      </dsp:txXfrm>
    </dsp:sp>
    <dsp:sp modelId="{70AAC718-6303-462E-85F7-A7E611E97B9C}">
      <dsp:nvSpPr>
        <dsp:cNvPr id="0" name=""/>
        <dsp:cNvSpPr/>
      </dsp:nvSpPr>
      <dsp:spPr>
        <a:xfrm>
          <a:off x="701650" y="265778"/>
          <a:ext cx="1750473" cy="1750473"/>
        </a:xfrm>
        <a:custGeom>
          <a:avLst/>
          <a:gdLst/>
          <a:ahLst/>
          <a:cxnLst/>
          <a:rect l="0" t="0" r="0" b="0"/>
          <a:pathLst>
            <a:path>
              <a:moveTo>
                <a:pt x="1659775" y="1263229"/>
              </a:moveTo>
              <a:arcTo wR="875236" hR="875236" stAng="1578878" swAng="1634625"/>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06E40252-924D-4721-871F-D801D4C2914A}">
      <dsp:nvSpPr>
        <dsp:cNvPr id="0" name=""/>
        <dsp:cNvSpPr/>
      </dsp:nvSpPr>
      <dsp:spPr>
        <a:xfrm>
          <a:off x="1169575" y="1751499"/>
          <a:ext cx="814622" cy="52950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High or feeling better</a:t>
          </a:r>
          <a:endParaRPr lang="en-AU" sz="900" kern="1200" dirty="0"/>
        </a:p>
      </dsp:txBody>
      <dsp:txXfrm>
        <a:off x="1195423" y="1777347"/>
        <a:ext cx="762926" cy="477808"/>
      </dsp:txXfrm>
    </dsp:sp>
    <dsp:sp modelId="{CD733CC4-BDC6-491A-99FA-F96B40993D82}">
      <dsp:nvSpPr>
        <dsp:cNvPr id="0" name=""/>
        <dsp:cNvSpPr/>
      </dsp:nvSpPr>
      <dsp:spPr>
        <a:xfrm>
          <a:off x="701650" y="265778"/>
          <a:ext cx="1750473" cy="1750473"/>
        </a:xfrm>
        <a:custGeom>
          <a:avLst/>
          <a:gdLst/>
          <a:ahLst/>
          <a:cxnLst/>
          <a:rect l="0" t="0" r="0" b="0"/>
          <a:pathLst>
            <a:path>
              <a:moveTo>
                <a:pt x="355343" y="1579332"/>
              </a:moveTo>
              <a:arcTo wR="875236" hR="875236" stAng="7586497" swAng="1634625"/>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E89F1A09-7CE7-4498-B3D7-F93586C8FFB9}">
      <dsp:nvSpPr>
        <dsp:cNvPr id="0" name=""/>
        <dsp:cNvSpPr/>
      </dsp:nvSpPr>
      <dsp:spPr>
        <a:xfrm>
          <a:off x="294339" y="876262"/>
          <a:ext cx="814622" cy="52950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Can’t afford drug</a:t>
          </a:r>
          <a:endParaRPr lang="en-AU" sz="900" kern="1200" dirty="0"/>
        </a:p>
      </dsp:txBody>
      <dsp:txXfrm>
        <a:off x="320187" y="902110"/>
        <a:ext cx="762926" cy="477808"/>
      </dsp:txXfrm>
    </dsp:sp>
    <dsp:sp modelId="{CED7DAE7-3473-4718-8BAC-AB0B66F0C78F}">
      <dsp:nvSpPr>
        <dsp:cNvPr id="0" name=""/>
        <dsp:cNvSpPr/>
      </dsp:nvSpPr>
      <dsp:spPr>
        <a:xfrm>
          <a:off x="701650" y="265778"/>
          <a:ext cx="1750473" cy="1750473"/>
        </a:xfrm>
        <a:custGeom>
          <a:avLst/>
          <a:gdLst/>
          <a:ahLst/>
          <a:cxnLst/>
          <a:rect l="0" t="0" r="0" b="0"/>
          <a:pathLst>
            <a:path>
              <a:moveTo>
                <a:pt x="90697" y="487244"/>
              </a:moveTo>
              <a:arcTo wR="875236" hR="875236" stAng="12378878" swAng="1634625"/>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0CDBD-5D41-4B8E-9292-00C7159C8CF6}">
      <dsp:nvSpPr>
        <dsp:cNvPr id="0" name=""/>
        <dsp:cNvSpPr/>
      </dsp:nvSpPr>
      <dsp:spPr>
        <a:xfrm>
          <a:off x="1442720" y="1279"/>
          <a:ext cx="5770880" cy="1311193"/>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1971" tIns="333043" rIns="111971" bIns="333043" numCol="1" spcCol="1270" anchor="ctr" anchorCtr="0">
          <a:noAutofit/>
        </a:bodyPr>
        <a:lstStyle/>
        <a:p>
          <a:pPr marL="0" lvl="0" indent="0" algn="l" defTabSz="622300">
            <a:lnSpc>
              <a:spcPct val="90000"/>
            </a:lnSpc>
            <a:spcBef>
              <a:spcPct val="0"/>
            </a:spcBef>
            <a:spcAft>
              <a:spcPct val="35000"/>
            </a:spcAft>
            <a:buNone/>
          </a:pPr>
          <a:r>
            <a:rPr lang="en-US" sz="1400" kern="1200"/>
            <a:t>Outline each determinant</a:t>
          </a:r>
        </a:p>
      </dsp:txBody>
      <dsp:txXfrm>
        <a:off x="1442720" y="1279"/>
        <a:ext cx="5770880" cy="1311193"/>
      </dsp:txXfrm>
    </dsp:sp>
    <dsp:sp modelId="{5DF9F01A-67D4-4611-91BB-AE543FEEAA89}">
      <dsp:nvSpPr>
        <dsp:cNvPr id="0" name=""/>
        <dsp:cNvSpPr/>
      </dsp:nvSpPr>
      <dsp:spPr>
        <a:xfrm>
          <a:off x="0" y="1279"/>
          <a:ext cx="1442720" cy="1311193"/>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344" tIns="129517" rIns="76344" bIns="129517" numCol="1" spcCol="1270" anchor="ctr" anchorCtr="0">
          <a:noAutofit/>
        </a:bodyPr>
        <a:lstStyle/>
        <a:p>
          <a:pPr marL="0" lvl="0" indent="0" algn="ctr" defTabSz="800100">
            <a:lnSpc>
              <a:spcPct val="90000"/>
            </a:lnSpc>
            <a:spcBef>
              <a:spcPct val="0"/>
            </a:spcBef>
            <a:spcAft>
              <a:spcPct val="35000"/>
            </a:spcAft>
            <a:buNone/>
          </a:pPr>
          <a:r>
            <a:rPr lang="en-US" sz="1800" kern="1200"/>
            <a:t>Outline</a:t>
          </a:r>
        </a:p>
      </dsp:txBody>
      <dsp:txXfrm>
        <a:off x="0" y="1279"/>
        <a:ext cx="1442720" cy="1311193"/>
      </dsp:txXfrm>
    </dsp:sp>
    <dsp:sp modelId="{E22648DA-289A-4C1F-BBDC-5C369522A956}">
      <dsp:nvSpPr>
        <dsp:cNvPr id="0" name=""/>
        <dsp:cNvSpPr/>
      </dsp:nvSpPr>
      <dsp:spPr>
        <a:xfrm>
          <a:off x="1442720" y="1391144"/>
          <a:ext cx="5770880" cy="1311193"/>
        </a:xfrm>
        <a:prstGeom prst="rect">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1971" tIns="333043" rIns="111971" bIns="333043" numCol="1" spcCol="1270" anchor="ctr" anchorCtr="0">
          <a:noAutofit/>
        </a:bodyPr>
        <a:lstStyle/>
        <a:p>
          <a:pPr marL="0" lvl="0" indent="0" algn="l" defTabSz="622300">
            <a:lnSpc>
              <a:spcPct val="90000"/>
            </a:lnSpc>
            <a:spcBef>
              <a:spcPct val="0"/>
            </a:spcBef>
            <a:spcAft>
              <a:spcPct val="35000"/>
            </a:spcAft>
            <a:buNone/>
          </a:pPr>
          <a:r>
            <a:rPr lang="en-US" sz="1400" kern="1200" dirty="0"/>
            <a:t>Relate determinants to Health Status: life expectancy, </a:t>
          </a:r>
          <a:r>
            <a:rPr lang="en-US" sz="1400" kern="1200" dirty="0" err="1"/>
            <a:t>mobidity</a:t>
          </a:r>
          <a:r>
            <a:rPr lang="en-US" sz="1400" kern="1200" dirty="0"/>
            <a:t> rates and quality of life</a:t>
          </a:r>
        </a:p>
      </dsp:txBody>
      <dsp:txXfrm>
        <a:off x="1442720" y="1391144"/>
        <a:ext cx="5770880" cy="1311193"/>
      </dsp:txXfrm>
    </dsp:sp>
    <dsp:sp modelId="{67F5F4B3-D63A-4E3C-BD9F-5DAFED2D8BFD}">
      <dsp:nvSpPr>
        <dsp:cNvPr id="0" name=""/>
        <dsp:cNvSpPr/>
      </dsp:nvSpPr>
      <dsp:spPr>
        <a:xfrm>
          <a:off x="0" y="1391144"/>
          <a:ext cx="1442720" cy="1311193"/>
        </a:xfrm>
        <a:prstGeom prst="rect">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344" tIns="129517" rIns="76344" bIns="129517" numCol="1" spcCol="1270" anchor="ctr" anchorCtr="0">
          <a:noAutofit/>
        </a:bodyPr>
        <a:lstStyle/>
        <a:p>
          <a:pPr marL="0" lvl="0" indent="0" algn="ctr" defTabSz="800100">
            <a:lnSpc>
              <a:spcPct val="90000"/>
            </a:lnSpc>
            <a:spcBef>
              <a:spcPct val="0"/>
            </a:spcBef>
            <a:spcAft>
              <a:spcPct val="35000"/>
            </a:spcAft>
            <a:buNone/>
          </a:pPr>
          <a:r>
            <a:rPr lang="en-US" sz="1800" kern="1200"/>
            <a:t>Relate</a:t>
          </a:r>
        </a:p>
      </dsp:txBody>
      <dsp:txXfrm>
        <a:off x="0" y="1391144"/>
        <a:ext cx="1442720" cy="1311193"/>
      </dsp:txXfrm>
    </dsp:sp>
    <dsp:sp modelId="{15356BFD-636E-4FD4-99C1-0DCC4F0C8BF2}">
      <dsp:nvSpPr>
        <dsp:cNvPr id="0" name=""/>
        <dsp:cNvSpPr/>
      </dsp:nvSpPr>
      <dsp:spPr>
        <a:xfrm>
          <a:off x="1442720" y="2781009"/>
          <a:ext cx="5770880" cy="1311193"/>
        </a:xfrm>
        <a:prstGeom prst="rect">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1971" tIns="333043" rIns="111971" bIns="333043" numCol="1" spcCol="1270" anchor="t" anchorCtr="0">
          <a:noAutofit/>
        </a:bodyPr>
        <a:lstStyle/>
        <a:p>
          <a:pPr marL="0" lvl="0" indent="0" algn="l" defTabSz="622300">
            <a:lnSpc>
              <a:spcPct val="90000"/>
            </a:lnSpc>
            <a:spcBef>
              <a:spcPct val="0"/>
            </a:spcBef>
            <a:spcAft>
              <a:spcPct val="35000"/>
            </a:spcAft>
            <a:buNone/>
          </a:pPr>
          <a:r>
            <a:rPr lang="en-US" sz="1400" kern="1200"/>
            <a:t>Be able to describe (glossary of terms) in detail each determinant</a:t>
          </a:r>
        </a:p>
        <a:p>
          <a:pPr marL="57150" lvl="1" indent="-57150" algn="l" defTabSz="488950">
            <a:lnSpc>
              <a:spcPct val="90000"/>
            </a:lnSpc>
            <a:spcBef>
              <a:spcPct val="0"/>
            </a:spcBef>
            <a:spcAft>
              <a:spcPct val="15000"/>
            </a:spcAft>
            <a:buChar char="•"/>
          </a:pPr>
          <a:r>
            <a:rPr lang="en-US" sz="1100" kern="1200"/>
            <a:t>Provide a detailed example on how it can positively and negatively affect health status of and individual and a community</a:t>
          </a:r>
        </a:p>
      </dsp:txBody>
      <dsp:txXfrm>
        <a:off x="1442720" y="2781009"/>
        <a:ext cx="5770880" cy="1311193"/>
      </dsp:txXfrm>
    </dsp:sp>
    <dsp:sp modelId="{3C2F34D1-7D33-4FB3-8EB3-30E0314EC5DB}">
      <dsp:nvSpPr>
        <dsp:cNvPr id="0" name=""/>
        <dsp:cNvSpPr/>
      </dsp:nvSpPr>
      <dsp:spPr>
        <a:xfrm>
          <a:off x="0" y="2781009"/>
          <a:ext cx="1442720" cy="1311193"/>
        </a:xfrm>
        <a:prstGeom prst="rect">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344" tIns="129517" rIns="76344" bIns="129517" numCol="1" spcCol="1270" anchor="ctr" anchorCtr="0">
          <a:noAutofit/>
        </a:bodyPr>
        <a:lstStyle/>
        <a:p>
          <a:pPr marL="0" lvl="0" indent="0" algn="ctr" defTabSz="800100">
            <a:lnSpc>
              <a:spcPct val="90000"/>
            </a:lnSpc>
            <a:spcBef>
              <a:spcPct val="0"/>
            </a:spcBef>
            <a:spcAft>
              <a:spcPct val="35000"/>
            </a:spcAft>
            <a:buNone/>
          </a:pPr>
          <a:r>
            <a:rPr lang="en-US" sz="1800" kern="1200" dirty="0"/>
            <a:t>Example</a:t>
          </a:r>
        </a:p>
      </dsp:txBody>
      <dsp:txXfrm>
        <a:off x="0" y="2781009"/>
        <a:ext cx="1442720" cy="13111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0CDBD-5D41-4B8E-9292-00C7159C8CF6}">
      <dsp:nvSpPr>
        <dsp:cNvPr id="0" name=""/>
        <dsp:cNvSpPr/>
      </dsp:nvSpPr>
      <dsp:spPr>
        <a:xfrm>
          <a:off x="1442720" y="1279"/>
          <a:ext cx="5770880" cy="1311193"/>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1971" tIns="333043" rIns="111971" bIns="333043" numCol="1" spcCol="1270" anchor="ctr" anchorCtr="0">
          <a:noAutofit/>
        </a:bodyPr>
        <a:lstStyle/>
        <a:p>
          <a:pPr marL="0" lvl="0" indent="0" algn="l" defTabSz="622300">
            <a:lnSpc>
              <a:spcPct val="90000"/>
            </a:lnSpc>
            <a:spcBef>
              <a:spcPct val="0"/>
            </a:spcBef>
            <a:spcAft>
              <a:spcPct val="35000"/>
            </a:spcAft>
            <a:buNone/>
          </a:pPr>
          <a:r>
            <a:rPr lang="en-US" sz="1400" kern="1200"/>
            <a:t>Outline each determinant</a:t>
          </a:r>
        </a:p>
      </dsp:txBody>
      <dsp:txXfrm>
        <a:off x="1442720" y="1279"/>
        <a:ext cx="5770880" cy="1311193"/>
      </dsp:txXfrm>
    </dsp:sp>
    <dsp:sp modelId="{5DF9F01A-67D4-4611-91BB-AE543FEEAA89}">
      <dsp:nvSpPr>
        <dsp:cNvPr id="0" name=""/>
        <dsp:cNvSpPr/>
      </dsp:nvSpPr>
      <dsp:spPr>
        <a:xfrm>
          <a:off x="0" y="1279"/>
          <a:ext cx="1442720" cy="1311193"/>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344" tIns="129517" rIns="76344" bIns="129517" numCol="1" spcCol="1270" anchor="ctr" anchorCtr="0">
          <a:noAutofit/>
        </a:bodyPr>
        <a:lstStyle/>
        <a:p>
          <a:pPr marL="0" lvl="0" indent="0" algn="ctr" defTabSz="800100">
            <a:lnSpc>
              <a:spcPct val="90000"/>
            </a:lnSpc>
            <a:spcBef>
              <a:spcPct val="0"/>
            </a:spcBef>
            <a:spcAft>
              <a:spcPct val="35000"/>
            </a:spcAft>
            <a:buNone/>
          </a:pPr>
          <a:r>
            <a:rPr lang="en-US" sz="1800" kern="1200"/>
            <a:t>Outline</a:t>
          </a:r>
        </a:p>
      </dsp:txBody>
      <dsp:txXfrm>
        <a:off x="0" y="1279"/>
        <a:ext cx="1442720" cy="1311193"/>
      </dsp:txXfrm>
    </dsp:sp>
    <dsp:sp modelId="{E22648DA-289A-4C1F-BBDC-5C369522A956}">
      <dsp:nvSpPr>
        <dsp:cNvPr id="0" name=""/>
        <dsp:cNvSpPr/>
      </dsp:nvSpPr>
      <dsp:spPr>
        <a:xfrm>
          <a:off x="1442720" y="1391144"/>
          <a:ext cx="5770880" cy="1311193"/>
        </a:xfrm>
        <a:prstGeom prst="rect">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1971" tIns="333043" rIns="111971" bIns="333043" numCol="1" spcCol="1270" anchor="ctr" anchorCtr="0">
          <a:noAutofit/>
        </a:bodyPr>
        <a:lstStyle/>
        <a:p>
          <a:pPr marL="0" lvl="0" indent="0" algn="l" defTabSz="622300">
            <a:lnSpc>
              <a:spcPct val="90000"/>
            </a:lnSpc>
            <a:spcBef>
              <a:spcPct val="0"/>
            </a:spcBef>
            <a:spcAft>
              <a:spcPct val="35000"/>
            </a:spcAft>
            <a:buNone/>
          </a:pPr>
          <a:r>
            <a:rPr lang="en-US" sz="1400" kern="1200" dirty="0"/>
            <a:t>Relate determinants to Health Status: life expectancy, morbidity rates, quality of life</a:t>
          </a:r>
        </a:p>
      </dsp:txBody>
      <dsp:txXfrm>
        <a:off x="1442720" y="1391144"/>
        <a:ext cx="5770880" cy="1311193"/>
      </dsp:txXfrm>
    </dsp:sp>
    <dsp:sp modelId="{67F5F4B3-D63A-4E3C-BD9F-5DAFED2D8BFD}">
      <dsp:nvSpPr>
        <dsp:cNvPr id="0" name=""/>
        <dsp:cNvSpPr/>
      </dsp:nvSpPr>
      <dsp:spPr>
        <a:xfrm>
          <a:off x="0" y="1391144"/>
          <a:ext cx="1442720" cy="1311193"/>
        </a:xfrm>
        <a:prstGeom prst="rect">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344" tIns="129517" rIns="76344" bIns="129517" numCol="1" spcCol="1270" anchor="ctr" anchorCtr="0">
          <a:noAutofit/>
        </a:bodyPr>
        <a:lstStyle/>
        <a:p>
          <a:pPr marL="0" lvl="0" indent="0" algn="ctr" defTabSz="800100">
            <a:lnSpc>
              <a:spcPct val="90000"/>
            </a:lnSpc>
            <a:spcBef>
              <a:spcPct val="0"/>
            </a:spcBef>
            <a:spcAft>
              <a:spcPct val="35000"/>
            </a:spcAft>
            <a:buNone/>
          </a:pPr>
          <a:r>
            <a:rPr lang="en-US" sz="1800" kern="1200"/>
            <a:t>Relate</a:t>
          </a:r>
        </a:p>
      </dsp:txBody>
      <dsp:txXfrm>
        <a:off x="0" y="1391144"/>
        <a:ext cx="1442720" cy="1311193"/>
      </dsp:txXfrm>
    </dsp:sp>
    <dsp:sp modelId="{15356BFD-636E-4FD4-99C1-0DCC4F0C8BF2}">
      <dsp:nvSpPr>
        <dsp:cNvPr id="0" name=""/>
        <dsp:cNvSpPr/>
      </dsp:nvSpPr>
      <dsp:spPr>
        <a:xfrm>
          <a:off x="1442720" y="2781009"/>
          <a:ext cx="5770880" cy="1311193"/>
        </a:xfrm>
        <a:prstGeom prst="rect">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1971" tIns="333043" rIns="111971" bIns="333043" numCol="1" spcCol="1270" anchor="t" anchorCtr="0">
          <a:noAutofit/>
        </a:bodyPr>
        <a:lstStyle/>
        <a:p>
          <a:pPr marL="0" lvl="0" indent="0" algn="l" defTabSz="622300">
            <a:lnSpc>
              <a:spcPct val="90000"/>
            </a:lnSpc>
            <a:spcBef>
              <a:spcPct val="0"/>
            </a:spcBef>
            <a:spcAft>
              <a:spcPct val="35000"/>
            </a:spcAft>
            <a:buNone/>
          </a:pPr>
          <a:r>
            <a:rPr lang="en-US" sz="1400" kern="1200"/>
            <a:t>Be able to describe (glossary of terms) in detail each determinant</a:t>
          </a:r>
        </a:p>
        <a:p>
          <a:pPr marL="57150" lvl="1" indent="-57150" algn="l" defTabSz="488950">
            <a:lnSpc>
              <a:spcPct val="90000"/>
            </a:lnSpc>
            <a:spcBef>
              <a:spcPct val="0"/>
            </a:spcBef>
            <a:spcAft>
              <a:spcPct val="15000"/>
            </a:spcAft>
            <a:buChar char="•"/>
          </a:pPr>
          <a:r>
            <a:rPr lang="en-US" sz="1100" kern="1200"/>
            <a:t>Provide a detailed example on how it can positively and negatively affect health status of and individual and a community</a:t>
          </a:r>
        </a:p>
      </dsp:txBody>
      <dsp:txXfrm>
        <a:off x="1442720" y="2781009"/>
        <a:ext cx="5770880" cy="1311193"/>
      </dsp:txXfrm>
    </dsp:sp>
    <dsp:sp modelId="{3C2F34D1-7D33-4FB3-8EB3-30E0314EC5DB}">
      <dsp:nvSpPr>
        <dsp:cNvPr id="0" name=""/>
        <dsp:cNvSpPr/>
      </dsp:nvSpPr>
      <dsp:spPr>
        <a:xfrm>
          <a:off x="0" y="2781009"/>
          <a:ext cx="1442720" cy="1311193"/>
        </a:xfrm>
        <a:prstGeom prst="rect">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344" tIns="129517" rIns="76344" bIns="129517" numCol="1" spcCol="1270" anchor="ctr" anchorCtr="0">
          <a:noAutofit/>
        </a:bodyPr>
        <a:lstStyle/>
        <a:p>
          <a:pPr marL="0" lvl="0" indent="0" algn="ctr" defTabSz="800100">
            <a:lnSpc>
              <a:spcPct val="90000"/>
            </a:lnSpc>
            <a:spcBef>
              <a:spcPct val="0"/>
            </a:spcBef>
            <a:spcAft>
              <a:spcPct val="35000"/>
            </a:spcAft>
            <a:buNone/>
          </a:pPr>
          <a:r>
            <a:rPr lang="en-US" sz="1800" kern="1200" dirty="0"/>
            <a:t>Example</a:t>
          </a:r>
        </a:p>
      </dsp:txBody>
      <dsp:txXfrm>
        <a:off x="0" y="2781009"/>
        <a:ext cx="1442720" cy="13111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71DD75-103A-41D6-A4A5-FA60D4ED708F}">
      <dsp:nvSpPr>
        <dsp:cNvPr id="0" name=""/>
        <dsp:cNvSpPr/>
      </dsp:nvSpPr>
      <dsp:spPr>
        <a:xfrm>
          <a:off x="0" y="499"/>
          <a:ext cx="7213600" cy="116928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D46B75-8DE4-4E4B-89B4-EDBD00080B93}">
      <dsp:nvSpPr>
        <dsp:cNvPr id="0" name=""/>
        <dsp:cNvSpPr/>
      </dsp:nvSpPr>
      <dsp:spPr>
        <a:xfrm>
          <a:off x="353707" y="263587"/>
          <a:ext cx="643104" cy="6431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373B9D7-CBB3-4263-B735-54F01D8FCAF6}">
      <dsp:nvSpPr>
        <dsp:cNvPr id="0" name=""/>
        <dsp:cNvSpPr/>
      </dsp:nvSpPr>
      <dsp:spPr>
        <a:xfrm>
          <a:off x="1350519" y="499"/>
          <a:ext cx="5863080" cy="116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49" tIns="123749" rIns="123749" bIns="123749" numCol="1" spcCol="1270" anchor="ctr" anchorCtr="0">
          <a:noAutofit/>
        </a:bodyPr>
        <a:lstStyle/>
        <a:p>
          <a:pPr marL="0" lvl="0" indent="0" algn="l" defTabSz="755650">
            <a:lnSpc>
              <a:spcPct val="90000"/>
            </a:lnSpc>
            <a:spcBef>
              <a:spcPct val="0"/>
            </a:spcBef>
            <a:spcAft>
              <a:spcPct val="35000"/>
            </a:spcAft>
            <a:buNone/>
          </a:pPr>
          <a:r>
            <a:rPr lang="en-AU" sz="1700" kern="1200">
              <a:hlinkClick xmlns:r="http://schemas.openxmlformats.org/officeDocument/2006/relationships" r:id="rId3"/>
            </a:rPr>
            <a:t>Premature and low birth weight - https://www.youtube.com/watch?v=8dDOnjxW3Sg </a:t>
          </a:r>
          <a:endParaRPr lang="en-US" sz="1700" kern="1200"/>
        </a:p>
      </dsp:txBody>
      <dsp:txXfrm>
        <a:off x="1350519" y="499"/>
        <a:ext cx="5863080" cy="1169280"/>
      </dsp:txXfrm>
    </dsp:sp>
    <dsp:sp modelId="{6A8F102C-8058-45DF-91E1-8CD6188D759E}">
      <dsp:nvSpPr>
        <dsp:cNvPr id="0" name=""/>
        <dsp:cNvSpPr/>
      </dsp:nvSpPr>
      <dsp:spPr>
        <a:xfrm>
          <a:off x="0" y="1462100"/>
          <a:ext cx="7213600" cy="116928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7AE5C6-573A-4E4F-BB52-9FAF39D1F092}">
      <dsp:nvSpPr>
        <dsp:cNvPr id="0" name=""/>
        <dsp:cNvSpPr/>
      </dsp:nvSpPr>
      <dsp:spPr>
        <a:xfrm>
          <a:off x="353707" y="1725188"/>
          <a:ext cx="643104" cy="643104"/>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8B34F4-D259-4505-8258-4A6729236302}">
      <dsp:nvSpPr>
        <dsp:cNvPr id="0" name=""/>
        <dsp:cNvSpPr/>
      </dsp:nvSpPr>
      <dsp:spPr>
        <a:xfrm>
          <a:off x="1350519" y="1462100"/>
          <a:ext cx="5863080" cy="116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49" tIns="123749" rIns="123749" bIns="123749" numCol="1" spcCol="1270" anchor="ctr" anchorCtr="0">
          <a:noAutofit/>
        </a:bodyPr>
        <a:lstStyle/>
        <a:p>
          <a:pPr marL="0" lvl="0" indent="0" algn="l" defTabSz="755650">
            <a:lnSpc>
              <a:spcPct val="90000"/>
            </a:lnSpc>
            <a:spcBef>
              <a:spcPct val="0"/>
            </a:spcBef>
            <a:spcAft>
              <a:spcPct val="35000"/>
            </a:spcAft>
            <a:buNone/>
          </a:pPr>
          <a:r>
            <a:rPr lang="en-AU" sz="1700" kern="1200">
              <a:hlinkClick xmlns:r="http://schemas.openxmlformats.org/officeDocument/2006/relationships" r:id="rId6"/>
            </a:rPr>
            <a:t>http://www.perthnow.com.au/news/western-australia/near6kg-baby-born-in-perth-on-australia-day-a-huge-bundle-of-joy-for-tassell-family/news-story/a433513db4d40a9f3f113748f1bffc07</a:t>
          </a:r>
          <a:endParaRPr lang="en-US" sz="1700" kern="1200"/>
        </a:p>
      </dsp:txBody>
      <dsp:txXfrm>
        <a:off x="1350519" y="1462100"/>
        <a:ext cx="5863080" cy="1169280"/>
      </dsp:txXfrm>
    </dsp:sp>
    <dsp:sp modelId="{5513B748-687A-4812-84E4-A9DFCA1A8CCA}">
      <dsp:nvSpPr>
        <dsp:cNvPr id="0" name=""/>
        <dsp:cNvSpPr/>
      </dsp:nvSpPr>
      <dsp:spPr>
        <a:xfrm>
          <a:off x="0" y="2923701"/>
          <a:ext cx="7213600" cy="116928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25A7EE-4994-4E62-91CD-8B8C05658A76}">
      <dsp:nvSpPr>
        <dsp:cNvPr id="0" name=""/>
        <dsp:cNvSpPr/>
      </dsp:nvSpPr>
      <dsp:spPr>
        <a:xfrm>
          <a:off x="353707" y="3186789"/>
          <a:ext cx="643104" cy="6431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D8CE4F8-961A-4582-B946-05E8C01D299E}">
      <dsp:nvSpPr>
        <dsp:cNvPr id="0" name=""/>
        <dsp:cNvSpPr/>
      </dsp:nvSpPr>
      <dsp:spPr>
        <a:xfrm>
          <a:off x="1350519" y="2923701"/>
          <a:ext cx="5863080" cy="116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49" tIns="123749" rIns="123749" bIns="123749" numCol="1" spcCol="1270" anchor="ctr" anchorCtr="0">
          <a:noAutofit/>
        </a:bodyPr>
        <a:lstStyle/>
        <a:p>
          <a:pPr marL="0" lvl="0" indent="0" algn="l" defTabSz="755650">
            <a:lnSpc>
              <a:spcPct val="90000"/>
            </a:lnSpc>
            <a:spcBef>
              <a:spcPct val="0"/>
            </a:spcBef>
            <a:spcAft>
              <a:spcPct val="35000"/>
            </a:spcAft>
            <a:buNone/>
          </a:pPr>
          <a:r>
            <a:rPr lang="en-US" sz="1700" kern="1200">
              <a:hlinkClick xmlns:r="http://schemas.openxmlformats.org/officeDocument/2006/relationships" r:id="rId9"/>
            </a:rPr>
            <a:t>http://www.babycentre.co.uk/a1033196/low-birth-weight-in-babies</a:t>
          </a:r>
          <a:endParaRPr lang="en-US" sz="1700" kern="1200"/>
        </a:p>
      </dsp:txBody>
      <dsp:txXfrm>
        <a:off x="1350519" y="2923701"/>
        <a:ext cx="5863080" cy="11692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C999C5-771D-432E-AF7D-BB6D42C9ECED}">
      <dsp:nvSpPr>
        <dsp:cNvPr id="0" name=""/>
        <dsp:cNvSpPr/>
      </dsp:nvSpPr>
      <dsp:spPr>
        <a:xfrm>
          <a:off x="905419" y="792357"/>
          <a:ext cx="1412437" cy="1412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0877AB-7314-4ADE-B0C5-1655CD5AED01}">
      <dsp:nvSpPr>
        <dsp:cNvPr id="0" name=""/>
        <dsp:cNvSpPr/>
      </dsp:nvSpPr>
      <dsp:spPr>
        <a:xfrm>
          <a:off x="42262" y="2581124"/>
          <a:ext cx="313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a:t>Identify the 4 determinants of health that you feel that you understand the least. </a:t>
          </a:r>
        </a:p>
      </dsp:txBody>
      <dsp:txXfrm>
        <a:off x="42262" y="2581124"/>
        <a:ext cx="3138750" cy="720000"/>
      </dsp:txXfrm>
    </dsp:sp>
    <dsp:sp modelId="{B98D6D92-D7AE-4BF9-8301-090E8A8F716E}">
      <dsp:nvSpPr>
        <dsp:cNvPr id="0" name=""/>
        <dsp:cNvSpPr/>
      </dsp:nvSpPr>
      <dsp:spPr>
        <a:xfrm>
          <a:off x="4744596" y="751479"/>
          <a:ext cx="1412437" cy="1412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F5C91F5-B51C-4F01-8164-5A1FF83D4858}">
      <dsp:nvSpPr>
        <dsp:cNvPr id="0" name=""/>
        <dsp:cNvSpPr/>
      </dsp:nvSpPr>
      <dsp:spPr>
        <a:xfrm>
          <a:off x="3730294" y="2458490"/>
          <a:ext cx="3441043" cy="883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Research those 4 and then share with a partner what your found about that determinant and its relation to health.</a:t>
          </a:r>
        </a:p>
      </dsp:txBody>
      <dsp:txXfrm>
        <a:off x="3730294" y="2458490"/>
        <a:ext cx="3441043" cy="8835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193E1A-9C2B-406F-B58D-D7FEF36B222F}">
      <dsp:nvSpPr>
        <dsp:cNvPr id="0" name=""/>
        <dsp:cNvSpPr/>
      </dsp:nvSpPr>
      <dsp:spPr>
        <a:xfrm>
          <a:off x="2975838" y="-130385"/>
          <a:ext cx="2424758" cy="177299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Personal factors</a:t>
          </a:r>
        </a:p>
        <a:p>
          <a:pPr marL="0" lvl="0" indent="0" algn="ctr" defTabSz="1066800">
            <a:lnSpc>
              <a:spcPct val="90000"/>
            </a:lnSpc>
            <a:spcBef>
              <a:spcPct val="0"/>
            </a:spcBef>
            <a:spcAft>
              <a:spcPct val="35000"/>
            </a:spcAft>
            <a:buNone/>
          </a:pPr>
          <a:r>
            <a:rPr lang="en-US" sz="1600" kern="1200" dirty="0"/>
            <a:t>(Thoughts, beliefs, cognitive competencies, skills and strategies)</a:t>
          </a:r>
          <a:endParaRPr lang="en-AU" sz="1600" kern="1200" dirty="0"/>
        </a:p>
      </dsp:txBody>
      <dsp:txXfrm>
        <a:off x="3062388" y="-43835"/>
        <a:ext cx="2251658" cy="1599893"/>
      </dsp:txXfrm>
    </dsp:sp>
    <dsp:sp modelId="{A23DFE8F-D1D9-43D7-A332-0BAEDB8969AC}">
      <dsp:nvSpPr>
        <dsp:cNvPr id="0" name=""/>
        <dsp:cNvSpPr/>
      </dsp:nvSpPr>
      <dsp:spPr>
        <a:xfrm>
          <a:off x="2527868" y="756111"/>
          <a:ext cx="3320698" cy="3320698"/>
        </a:xfrm>
        <a:custGeom>
          <a:avLst/>
          <a:gdLst/>
          <a:ahLst/>
          <a:cxnLst/>
          <a:rect l="0" t="0" r="0" b="0"/>
          <a:pathLst>
            <a:path>
              <a:moveTo>
                <a:pt x="2879789" y="533528"/>
              </a:moveTo>
              <a:arcTo wR="1660349" hR="1660349" stAng="19035636" swAng="2140574"/>
            </a:path>
          </a:pathLst>
        </a:custGeom>
        <a:noFill/>
        <a:ln w="12700"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119F3D0-5C5F-4775-A461-54466946E9DC}">
      <dsp:nvSpPr>
        <dsp:cNvPr id="0" name=""/>
        <dsp:cNvSpPr/>
      </dsp:nvSpPr>
      <dsp:spPr>
        <a:xfrm>
          <a:off x="4439872" y="2222592"/>
          <a:ext cx="2372500" cy="204808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Environmental determinants</a:t>
          </a:r>
        </a:p>
        <a:p>
          <a:pPr marL="0" lvl="0" indent="0" algn="ctr" defTabSz="977900">
            <a:lnSpc>
              <a:spcPct val="90000"/>
            </a:lnSpc>
            <a:spcBef>
              <a:spcPct val="0"/>
            </a:spcBef>
            <a:spcAft>
              <a:spcPct val="35000"/>
            </a:spcAft>
            <a:buNone/>
          </a:pPr>
          <a:r>
            <a:rPr lang="en-US" sz="1800" kern="1200" dirty="0"/>
            <a:t>(Social setting, location, cultures, peers, family)</a:t>
          </a:r>
          <a:endParaRPr lang="en-AU" sz="1800" kern="1200" dirty="0"/>
        </a:p>
      </dsp:txBody>
      <dsp:txXfrm>
        <a:off x="4539851" y="2322571"/>
        <a:ext cx="2172542" cy="1848126"/>
      </dsp:txXfrm>
    </dsp:sp>
    <dsp:sp modelId="{A03A8428-3CA9-48BF-B05B-CBEE5B70ECDF}">
      <dsp:nvSpPr>
        <dsp:cNvPr id="0" name=""/>
        <dsp:cNvSpPr/>
      </dsp:nvSpPr>
      <dsp:spPr>
        <a:xfrm>
          <a:off x="2527868" y="756111"/>
          <a:ext cx="3320698" cy="3320698"/>
        </a:xfrm>
        <a:custGeom>
          <a:avLst/>
          <a:gdLst/>
          <a:ahLst/>
          <a:cxnLst/>
          <a:rect l="0" t="0" r="0" b="0"/>
          <a:pathLst>
            <a:path>
              <a:moveTo>
                <a:pt x="1906546" y="3302343"/>
              </a:moveTo>
              <a:arcTo wR="1660349" hR="1660349" stAng="4888362" swAng="1125116"/>
            </a:path>
          </a:pathLst>
        </a:custGeom>
        <a:noFill/>
        <a:ln w="12700"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B988A4C-BA19-4224-9EEB-D573C25C1845}">
      <dsp:nvSpPr>
        <dsp:cNvPr id="0" name=""/>
        <dsp:cNvSpPr/>
      </dsp:nvSpPr>
      <dsp:spPr>
        <a:xfrm>
          <a:off x="1612563" y="2413905"/>
          <a:ext cx="2275500" cy="166545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err="1"/>
            <a:t>Behaviour</a:t>
          </a:r>
          <a:endParaRPr lang="en-US" sz="2500" kern="1200" dirty="0"/>
        </a:p>
        <a:p>
          <a:pPr marL="0" lvl="0" indent="0" algn="ctr" defTabSz="1111250">
            <a:lnSpc>
              <a:spcPct val="90000"/>
            </a:lnSpc>
            <a:spcBef>
              <a:spcPct val="0"/>
            </a:spcBef>
            <a:spcAft>
              <a:spcPct val="35000"/>
            </a:spcAft>
            <a:buNone/>
          </a:pPr>
          <a:r>
            <a:rPr lang="en-US" sz="1800" kern="1200" dirty="0"/>
            <a:t>(health </a:t>
          </a:r>
          <a:r>
            <a:rPr lang="en-US" sz="1800" kern="1200" dirty="0" err="1"/>
            <a:t>behaviours</a:t>
          </a:r>
          <a:r>
            <a:rPr lang="en-US" sz="1800" kern="1200" dirty="0"/>
            <a:t>)</a:t>
          </a:r>
          <a:endParaRPr lang="en-AU" sz="1800" kern="1200" dirty="0"/>
        </a:p>
      </dsp:txBody>
      <dsp:txXfrm>
        <a:off x="1693864" y="2495206"/>
        <a:ext cx="2112898" cy="1502857"/>
      </dsp:txXfrm>
    </dsp:sp>
    <dsp:sp modelId="{80369ADB-0F7F-41E9-BC94-B9E1BB525C89}">
      <dsp:nvSpPr>
        <dsp:cNvPr id="0" name=""/>
        <dsp:cNvSpPr/>
      </dsp:nvSpPr>
      <dsp:spPr>
        <a:xfrm>
          <a:off x="2527868" y="756111"/>
          <a:ext cx="3320698" cy="3320698"/>
        </a:xfrm>
        <a:custGeom>
          <a:avLst/>
          <a:gdLst/>
          <a:ahLst/>
          <a:cxnLst/>
          <a:rect l="0" t="0" r="0" b="0"/>
          <a:pathLst>
            <a:path>
              <a:moveTo>
                <a:pt x="65" y="1645621"/>
              </a:moveTo>
              <a:arcTo wR="1660349" hR="1660349" stAng="10830495" swAng="2530135"/>
            </a:path>
          </a:pathLst>
        </a:custGeom>
        <a:noFill/>
        <a:ln w="12700"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7A0AEC-7712-43E8-B48B-F42F07AC9D88}" type="datetimeFigureOut">
              <a:rPr lang="en-AU" smtClean="0"/>
              <a:t>3/02/2020</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F7496A-2A48-4A8C-A3CD-63CA59B13913}" type="slidenum">
              <a:rPr lang="en-AU" smtClean="0"/>
              <a:t>‹#›</a:t>
            </a:fld>
            <a:endParaRPr lang="en-AU"/>
          </a:p>
        </p:txBody>
      </p:sp>
    </p:spTree>
    <p:extLst>
      <p:ext uri="{BB962C8B-B14F-4D97-AF65-F5344CB8AC3E}">
        <p14:creationId xmlns:p14="http://schemas.microsoft.com/office/powerpoint/2010/main" val="972511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18</a:t>
            </a:fld>
            <a:endParaRPr lang="en-AU"/>
          </a:p>
        </p:txBody>
      </p:sp>
    </p:spTree>
    <p:extLst>
      <p:ext uri="{BB962C8B-B14F-4D97-AF65-F5344CB8AC3E}">
        <p14:creationId xmlns:p14="http://schemas.microsoft.com/office/powerpoint/2010/main" val="426416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27</a:t>
            </a:fld>
            <a:endParaRPr lang="en-AU"/>
          </a:p>
        </p:txBody>
      </p:sp>
    </p:spTree>
    <p:extLst>
      <p:ext uri="{BB962C8B-B14F-4D97-AF65-F5344CB8AC3E}">
        <p14:creationId xmlns:p14="http://schemas.microsoft.com/office/powerpoint/2010/main" val="17041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28</a:t>
            </a:fld>
            <a:endParaRPr lang="en-AU"/>
          </a:p>
        </p:txBody>
      </p:sp>
    </p:spTree>
    <p:extLst>
      <p:ext uri="{BB962C8B-B14F-4D97-AF65-F5344CB8AC3E}">
        <p14:creationId xmlns:p14="http://schemas.microsoft.com/office/powerpoint/2010/main" val="342868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29</a:t>
            </a:fld>
            <a:endParaRPr lang="en-AU"/>
          </a:p>
        </p:txBody>
      </p:sp>
    </p:spTree>
    <p:extLst>
      <p:ext uri="{BB962C8B-B14F-4D97-AF65-F5344CB8AC3E}">
        <p14:creationId xmlns:p14="http://schemas.microsoft.com/office/powerpoint/2010/main" val="2141973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32</a:t>
            </a:fld>
            <a:endParaRPr lang="en-AU"/>
          </a:p>
        </p:txBody>
      </p:sp>
    </p:spTree>
    <p:extLst>
      <p:ext uri="{BB962C8B-B14F-4D97-AF65-F5344CB8AC3E}">
        <p14:creationId xmlns:p14="http://schemas.microsoft.com/office/powerpoint/2010/main" val="892297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34</a:t>
            </a:fld>
            <a:endParaRPr lang="en-AU"/>
          </a:p>
        </p:txBody>
      </p:sp>
    </p:spTree>
    <p:extLst>
      <p:ext uri="{BB962C8B-B14F-4D97-AF65-F5344CB8AC3E}">
        <p14:creationId xmlns:p14="http://schemas.microsoft.com/office/powerpoint/2010/main" val="2420219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35</a:t>
            </a:fld>
            <a:endParaRPr lang="en-AU"/>
          </a:p>
        </p:txBody>
      </p:sp>
    </p:spTree>
    <p:extLst>
      <p:ext uri="{BB962C8B-B14F-4D97-AF65-F5344CB8AC3E}">
        <p14:creationId xmlns:p14="http://schemas.microsoft.com/office/powerpoint/2010/main" val="241931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36</a:t>
            </a:fld>
            <a:endParaRPr lang="en-AU"/>
          </a:p>
        </p:txBody>
      </p:sp>
    </p:spTree>
    <p:extLst>
      <p:ext uri="{BB962C8B-B14F-4D97-AF65-F5344CB8AC3E}">
        <p14:creationId xmlns:p14="http://schemas.microsoft.com/office/powerpoint/2010/main" val="4189819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37</a:t>
            </a:fld>
            <a:endParaRPr lang="en-AU"/>
          </a:p>
        </p:txBody>
      </p:sp>
    </p:spTree>
    <p:extLst>
      <p:ext uri="{BB962C8B-B14F-4D97-AF65-F5344CB8AC3E}">
        <p14:creationId xmlns:p14="http://schemas.microsoft.com/office/powerpoint/2010/main" val="2942933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38</a:t>
            </a:fld>
            <a:endParaRPr lang="en-AU"/>
          </a:p>
        </p:txBody>
      </p:sp>
    </p:spTree>
    <p:extLst>
      <p:ext uri="{BB962C8B-B14F-4D97-AF65-F5344CB8AC3E}">
        <p14:creationId xmlns:p14="http://schemas.microsoft.com/office/powerpoint/2010/main" val="3967742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39</a:t>
            </a:fld>
            <a:endParaRPr lang="en-AU"/>
          </a:p>
        </p:txBody>
      </p:sp>
    </p:spTree>
    <p:extLst>
      <p:ext uri="{BB962C8B-B14F-4D97-AF65-F5344CB8AC3E}">
        <p14:creationId xmlns:p14="http://schemas.microsoft.com/office/powerpoint/2010/main" val="3357437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19</a:t>
            </a:fld>
            <a:endParaRPr lang="en-AU"/>
          </a:p>
        </p:txBody>
      </p:sp>
    </p:spTree>
    <p:extLst>
      <p:ext uri="{BB962C8B-B14F-4D97-AF65-F5344CB8AC3E}">
        <p14:creationId xmlns:p14="http://schemas.microsoft.com/office/powerpoint/2010/main" val="246215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40</a:t>
            </a:fld>
            <a:endParaRPr lang="en-AU"/>
          </a:p>
        </p:txBody>
      </p:sp>
    </p:spTree>
    <p:extLst>
      <p:ext uri="{BB962C8B-B14F-4D97-AF65-F5344CB8AC3E}">
        <p14:creationId xmlns:p14="http://schemas.microsoft.com/office/powerpoint/2010/main" val="920029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41</a:t>
            </a:fld>
            <a:endParaRPr lang="en-AU"/>
          </a:p>
        </p:txBody>
      </p:sp>
    </p:spTree>
    <p:extLst>
      <p:ext uri="{BB962C8B-B14F-4D97-AF65-F5344CB8AC3E}">
        <p14:creationId xmlns:p14="http://schemas.microsoft.com/office/powerpoint/2010/main" val="96032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42</a:t>
            </a:fld>
            <a:endParaRPr lang="en-AU"/>
          </a:p>
        </p:txBody>
      </p:sp>
    </p:spTree>
    <p:extLst>
      <p:ext uri="{BB962C8B-B14F-4D97-AF65-F5344CB8AC3E}">
        <p14:creationId xmlns:p14="http://schemas.microsoft.com/office/powerpoint/2010/main" val="41992840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43</a:t>
            </a:fld>
            <a:endParaRPr lang="en-AU"/>
          </a:p>
        </p:txBody>
      </p:sp>
    </p:spTree>
    <p:extLst>
      <p:ext uri="{BB962C8B-B14F-4D97-AF65-F5344CB8AC3E}">
        <p14:creationId xmlns:p14="http://schemas.microsoft.com/office/powerpoint/2010/main" val="2514324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44</a:t>
            </a:fld>
            <a:endParaRPr lang="en-AU"/>
          </a:p>
        </p:txBody>
      </p:sp>
    </p:spTree>
    <p:extLst>
      <p:ext uri="{BB962C8B-B14F-4D97-AF65-F5344CB8AC3E}">
        <p14:creationId xmlns:p14="http://schemas.microsoft.com/office/powerpoint/2010/main" val="3574112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45</a:t>
            </a:fld>
            <a:endParaRPr lang="en-AU"/>
          </a:p>
        </p:txBody>
      </p:sp>
    </p:spTree>
    <p:extLst>
      <p:ext uri="{BB962C8B-B14F-4D97-AF65-F5344CB8AC3E}">
        <p14:creationId xmlns:p14="http://schemas.microsoft.com/office/powerpoint/2010/main" val="3163501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46</a:t>
            </a:fld>
            <a:endParaRPr lang="en-AU"/>
          </a:p>
        </p:txBody>
      </p:sp>
    </p:spTree>
    <p:extLst>
      <p:ext uri="{BB962C8B-B14F-4D97-AF65-F5344CB8AC3E}">
        <p14:creationId xmlns:p14="http://schemas.microsoft.com/office/powerpoint/2010/main" val="4093596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48</a:t>
            </a:fld>
            <a:endParaRPr lang="en-AU"/>
          </a:p>
        </p:txBody>
      </p:sp>
    </p:spTree>
    <p:extLst>
      <p:ext uri="{BB962C8B-B14F-4D97-AF65-F5344CB8AC3E}">
        <p14:creationId xmlns:p14="http://schemas.microsoft.com/office/powerpoint/2010/main" val="6669923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50</a:t>
            </a:fld>
            <a:endParaRPr lang="en-AU"/>
          </a:p>
        </p:txBody>
      </p:sp>
    </p:spTree>
    <p:extLst>
      <p:ext uri="{BB962C8B-B14F-4D97-AF65-F5344CB8AC3E}">
        <p14:creationId xmlns:p14="http://schemas.microsoft.com/office/powerpoint/2010/main" val="2829137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51</a:t>
            </a:fld>
            <a:endParaRPr lang="en-AU"/>
          </a:p>
        </p:txBody>
      </p:sp>
    </p:spTree>
    <p:extLst>
      <p:ext uri="{BB962C8B-B14F-4D97-AF65-F5344CB8AC3E}">
        <p14:creationId xmlns:p14="http://schemas.microsoft.com/office/powerpoint/2010/main" val="2699803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20</a:t>
            </a:fld>
            <a:endParaRPr lang="en-AU"/>
          </a:p>
        </p:txBody>
      </p:sp>
    </p:spTree>
    <p:extLst>
      <p:ext uri="{BB962C8B-B14F-4D97-AF65-F5344CB8AC3E}">
        <p14:creationId xmlns:p14="http://schemas.microsoft.com/office/powerpoint/2010/main" val="2502507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52</a:t>
            </a:fld>
            <a:endParaRPr lang="en-AU"/>
          </a:p>
        </p:txBody>
      </p:sp>
    </p:spTree>
    <p:extLst>
      <p:ext uri="{BB962C8B-B14F-4D97-AF65-F5344CB8AC3E}">
        <p14:creationId xmlns:p14="http://schemas.microsoft.com/office/powerpoint/2010/main" val="3741296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53</a:t>
            </a:fld>
            <a:endParaRPr lang="en-AU"/>
          </a:p>
        </p:txBody>
      </p:sp>
    </p:spTree>
    <p:extLst>
      <p:ext uri="{BB962C8B-B14F-4D97-AF65-F5344CB8AC3E}">
        <p14:creationId xmlns:p14="http://schemas.microsoft.com/office/powerpoint/2010/main" val="41773979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54</a:t>
            </a:fld>
            <a:endParaRPr lang="en-AU"/>
          </a:p>
        </p:txBody>
      </p:sp>
    </p:spTree>
    <p:extLst>
      <p:ext uri="{BB962C8B-B14F-4D97-AF65-F5344CB8AC3E}">
        <p14:creationId xmlns:p14="http://schemas.microsoft.com/office/powerpoint/2010/main" val="566318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55</a:t>
            </a:fld>
            <a:endParaRPr lang="en-AU"/>
          </a:p>
        </p:txBody>
      </p:sp>
    </p:spTree>
    <p:extLst>
      <p:ext uri="{BB962C8B-B14F-4D97-AF65-F5344CB8AC3E}">
        <p14:creationId xmlns:p14="http://schemas.microsoft.com/office/powerpoint/2010/main" val="19119228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56</a:t>
            </a:fld>
            <a:endParaRPr lang="en-AU"/>
          </a:p>
        </p:txBody>
      </p:sp>
    </p:spTree>
    <p:extLst>
      <p:ext uri="{BB962C8B-B14F-4D97-AF65-F5344CB8AC3E}">
        <p14:creationId xmlns:p14="http://schemas.microsoft.com/office/powerpoint/2010/main" val="2730243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57</a:t>
            </a:fld>
            <a:endParaRPr lang="en-AU"/>
          </a:p>
        </p:txBody>
      </p:sp>
    </p:spTree>
    <p:extLst>
      <p:ext uri="{BB962C8B-B14F-4D97-AF65-F5344CB8AC3E}">
        <p14:creationId xmlns:p14="http://schemas.microsoft.com/office/powerpoint/2010/main" val="15549015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58</a:t>
            </a:fld>
            <a:endParaRPr lang="en-AU"/>
          </a:p>
        </p:txBody>
      </p:sp>
    </p:spTree>
    <p:extLst>
      <p:ext uri="{BB962C8B-B14F-4D97-AF65-F5344CB8AC3E}">
        <p14:creationId xmlns:p14="http://schemas.microsoft.com/office/powerpoint/2010/main" val="5092385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59</a:t>
            </a:fld>
            <a:endParaRPr lang="en-AU"/>
          </a:p>
        </p:txBody>
      </p:sp>
    </p:spTree>
    <p:extLst>
      <p:ext uri="{BB962C8B-B14F-4D97-AF65-F5344CB8AC3E}">
        <p14:creationId xmlns:p14="http://schemas.microsoft.com/office/powerpoint/2010/main" val="1113080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61</a:t>
            </a:fld>
            <a:endParaRPr lang="en-AU"/>
          </a:p>
        </p:txBody>
      </p:sp>
    </p:spTree>
    <p:extLst>
      <p:ext uri="{BB962C8B-B14F-4D97-AF65-F5344CB8AC3E}">
        <p14:creationId xmlns:p14="http://schemas.microsoft.com/office/powerpoint/2010/main" val="39412334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63</a:t>
            </a:fld>
            <a:endParaRPr lang="en-AU"/>
          </a:p>
        </p:txBody>
      </p:sp>
    </p:spTree>
    <p:extLst>
      <p:ext uri="{BB962C8B-B14F-4D97-AF65-F5344CB8AC3E}">
        <p14:creationId xmlns:p14="http://schemas.microsoft.com/office/powerpoint/2010/main" val="3559536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21</a:t>
            </a:fld>
            <a:endParaRPr lang="en-AU"/>
          </a:p>
        </p:txBody>
      </p:sp>
    </p:spTree>
    <p:extLst>
      <p:ext uri="{BB962C8B-B14F-4D97-AF65-F5344CB8AC3E}">
        <p14:creationId xmlns:p14="http://schemas.microsoft.com/office/powerpoint/2010/main" val="14235540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64</a:t>
            </a:fld>
            <a:endParaRPr lang="en-AU"/>
          </a:p>
        </p:txBody>
      </p:sp>
    </p:spTree>
    <p:extLst>
      <p:ext uri="{BB962C8B-B14F-4D97-AF65-F5344CB8AC3E}">
        <p14:creationId xmlns:p14="http://schemas.microsoft.com/office/powerpoint/2010/main" val="10929037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65</a:t>
            </a:fld>
            <a:endParaRPr lang="en-AU"/>
          </a:p>
        </p:txBody>
      </p:sp>
    </p:spTree>
    <p:extLst>
      <p:ext uri="{BB962C8B-B14F-4D97-AF65-F5344CB8AC3E}">
        <p14:creationId xmlns:p14="http://schemas.microsoft.com/office/powerpoint/2010/main" val="32110446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72</a:t>
            </a:fld>
            <a:endParaRPr lang="en-AU"/>
          </a:p>
        </p:txBody>
      </p:sp>
    </p:spTree>
    <p:extLst>
      <p:ext uri="{BB962C8B-B14F-4D97-AF65-F5344CB8AC3E}">
        <p14:creationId xmlns:p14="http://schemas.microsoft.com/office/powerpoint/2010/main" val="69422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73</a:t>
            </a:fld>
            <a:endParaRPr lang="en-AU"/>
          </a:p>
        </p:txBody>
      </p:sp>
    </p:spTree>
    <p:extLst>
      <p:ext uri="{BB962C8B-B14F-4D97-AF65-F5344CB8AC3E}">
        <p14:creationId xmlns:p14="http://schemas.microsoft.com/office/powerpoint/2010/main" val="7163914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74</a:t>
            </a:fld>
            <a:endParaRPr lang="en-AU"/>
          </a:p>
        </p:txBody>
      </p:sp>
    </p:spTree>
    <p:extLst>
      <p:ext uri="{BB962C8B-B14F-4D97-AF65-F5344CB8AC3E}">
        <p14:creationId xmlns:p14="http://schemas.microsoft.com/office/powerpoint/2010/main" val="26792809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75</a:t>
            </a:fld>
            <a:endParaRPr lang="en-AU"/>
          </a:p>
        </p:txBody>
      </p:sp>
    </p:spTree>
    <p:extLst>
      <p:ext uri="{BB962C8B-B14F-4D97-AF65-F5344CB8AC3E}">
        <p14:creationId xmlns:p14="http://schemas.microsoft.com/office/powerpoint/2010/main" val="40554128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76</a:t>
            </a:fld>
            <a:endParaRPr lang="en-AU"/>
          </a:p>
        </p:txBody>
      </p:sp>
    </p:spTree>
    <p:extLst>
      <p:ext uri="{BB962C8B-B14F-4D97-AF65-F5344CB8AC3E}">
        <p14:creationId xmlns:p14="http://schemas.microsoft.com/office/powerpoint/2010/main" val="6669532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77</a:t>
            </a:fld>
            <a:endParaRPr lang="en-AU"/>
          </a:p>
        </p:txBody>
      </p:sp>
    </p:spTree>
    <p:extLst>
      <p:ext uri="{BB962C8B-B14F-4D97-AF65-F5344CB8AC3E}">
        <p14:creationId xmlns:p14="http://schemas.microsoft.com/office/powerpoint/2010/main" val="3845816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78</a:t>
            </a:fld>
            <a:endParaRPr lang="en-AU"/>
          </a:p>
        </p:txBody>
      </p:sp>
    </p:spTree>
    <p:extLst>
      <p:ext uri="{BB962C8B-B14F-4D97-AF65-F5344CB8AC3E}">
        <p14:creationId xmlns:p14="http://schemas.microsoft.com/office/powerpoint/2010/main" val="11023270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79</a:t>
            </a:fld>
            <a:endParaRPr lang="en-AU"/>
          </a:p>
        </p:txBody>
      </p:sp>
    </p:spTree>
    <p:extLst>
      <p:ext uri="{BB962C8B-B14F-4D97-AF65-F5344CB8AC3E}">
        <p14:creationId xmlns:p14="http://schemas.microsoft.com/office/powerpoint/2010/main" val="2177520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22</a:t>
            </a:fld>
            <a:endParaRPr lang="en-AU"/>
          </a:p>
        </p:txBody>
      </p:sp>
    </p:spTree>
    <p:extLst>
      <p:ext uri="{BB962C8B-B14F-4D97-AF65-F5344CB8AC3E}">
        <p14:creationId xmlns:p14="http://schemas.microsoft.com/office/powerpoint/2010/main" val="628382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80</a:t>
            </a:fld>
            <a:endParaRPr lang="en-AU"/>
          </a:p>
        </p:txBody>
      </p:sp>
    </p:spTree>
    <p:extLst>
      <p:ext uri="{BB962C8B-B14F-4D97-AF65-F5344CB8AC3E}">
        <p14:creationId xmlns:p14="http://schemas.microsoft.com/office/powerpoint/2010/main" val="23332931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81</a:t>
            </a:fld>
            <a:endParaRPr lang="en-AU"/>
          </a:p>
        </p:txBody>
      </p:sp>
    </p:spTree>
    <p:extLst>
      <p:ext uri="{BB962C8B-B14F-4D97-AF65-F5344CB8AC3E}">
        <p14:creationId xmlns:p14="http://schemas.microsoft.com/office/powerpoint/2010/main" val="11302956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84</a:t>
            </a:fld>
            <a:endParaRPr lang="en-AU"/>
          </a:p>
        </p:txBody>
      </p:sp>
    </p:spTree>
    <p:extLst>
      <p:ext uri="{BB962C8B-B14F-4D97-AF65-F5344CB8AC3E}">
        <p14:creationId xmlns:p14="http://schemas.microsoft.com/office/powerpoint/2010/main" val="30468637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85</a:t>
            </a:fld>
            <a:endParaRPr lang="en-AU"/>
          </a:p>
        </p:txBody>
      </p:sp>
    </p:spTree>
    <p:extLst>
      <p:ext uri="{BB962C8B-B14F-4D97-AF65-F5344CB8AC3E}">
        <p14:creationId xmlns:p14="http://schemas.microsoft.com/office/powerpoint/2010/main" val="27891613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86</a:t>
            </a:fld>
            <a:endParaRPr lang="en-AU"/>
          </a:p>
        </p:txBody>
      </p:sp>
    </p:spTree>
    <p:extLst>
      <p:ext uri="{BB962C8B-B14F-4D97-AF65-F5344CB8AC3E}">
        <p14:creationId xmlns:p14="http://schemas.microsoft.com/office/powerpoint/2010/main" val="24829752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87</a:t>
            </a:fld>
            <a:endParaRPr lang="en-AU"/>
          </a:p>
        </p:txBody>
      </p:sp>
    </p:spTree>
    <p:extLst>
      <p:ext uri="{BB962C8B-B14F-4D97-AF65-F5344CB8AC3E}">
        <p14:creationId xmlns:p14="http://schemas.microsoft.com/office/powerpoint/2010/main" val="11950211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88</a:t>
            </a:fld>
            <a:endParaRPr lang="en-AU"/>
          </a:p>
        </p:txBody>
      </p:sp>
    </p:spTree>
    <p:extLst>
      <p:ext uri="{BB962C8B-B14F-4D97-AF65-F5344CB8AC3E}">
        <p14:creationId xmlns:p14="http://schemas.microsoft.com/office/powerpoint/2010/main" val="17389885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89</a:t>
            </a:fld>
            <a:endParaRPr lang="en-AU"/>
          </a:p>
        </p:txBody>
      </p:sp>
    </p:spTree>
    <p:extLst>
      <p:ext uri="{BB962C8B-B14F-4D97-AF65-F5344CB8AC3E}">
        <p14:creationId xmlns:p14="http://schemas.microsoft.com/office/powerpoint/2010/main" val="26764178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90</a:t>
            </a:fld>
            <a:endParaRPr lang="en-AU"/>
          </a:p>
        </p:txBody>
      </p:sp>
    </p:spTree>
    <p:extLst>
      <p:ext uri="{BB962C8B-B14F-4D97-AF65-F5344CB8AC3E}">
        <p14:creationId xmlns:p14="http://schemas.microsoft.com/office/powerpoint/2010/main" val="18788585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91</a:t>
            </a:fld>
            <a:endParaRPr lang="en-AU"/>
          </a:p>
        </p:txBody>
      </p:sp>
    </p:spTree>
    <p:extLst>
      <p:ext uri="{BB962C8B-B14F-4D97-AF65-F5344CB8AC3E}">
        <p14:creationId xmlns:p14="http://schemas.microsoft.com/office/powerpoint/2010/main" val="1746525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23</a:t>
            </a:fld>
            <a:endParaRPr lang="en-AU"/>
          </a:p>
        </p:txBody>
      </p:sp>
    </p:spTree>
    <p:extLst>
      <p:ext uri="{BB962C8B-B14F-4D97-AF65-F5344CB8AC3E}">
        <p14:creationId xmlns:p14="http://schemas.microsoft.com/office/powerpoint/2010/main" val="28215907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94</a:t>
            </a:fld>
            <a:endParaRPr lang="en-AU"/>
          </a:p>
        </p:txBody>
      </p:sp>
    </p:spTree>
    <p:extLst>
      <p:ext uri="{BB962C8B-B14F-4D97-AF65-F5344CB8AC3E}">
        <p14:creationId xmlns:p14="http://schemas.microsoft.com/office/powerpoint/2010/main" val="41238900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95</a:t>
            </a:fld>
            <a:endParaRPr lang="en-AU"/>
          </a:p>
        </p:txBody>
      </p:sp>
    </p:spTree>
    <p:extLst>
      <p:ext uri="{BB962C8B-B14F-4D97-AF65-F5344CB8AC3E}">
        <p14:creationId xmlns:p14="http://schemas.microsoft.com/office/powerpoint/2010/main" val="41662055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96</a:t>
            </a:fld>
            <a:endParaRPr lang="en-AU"/>
          </a:p>
        </p:txBody>
      </p:sp>
    </p:spTree>
    <p:extLst>
      <p:ext uri="{BB962C8B-B14F-4D97-AF65-F5344CB8AC3E}">
        <p14:creationId xmlns:p14="http://schemas.microsoft.com/office/powerpoint/2010/main" val="23768721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97</a:t>
            </a:fld>
            <a:endParaRPr lang="en-AU"/>
          </a:p>
        </p:txBody>
      </p:sp>
    </p:spTree>
    <p:extLst>
      <p:ext uri="{BB962C8B-B14F-4D97-AF65-F5344CB8AC3E}">
        <p14:creationId xmlns:p14="http://schemas.microsoft.com/office/powerpoint/2010/main" val="3675294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98</a:t>
            </a:fld>
            <a:endParaRPr lang="en-AU"/>
          </a:p>
        </p:txBody>
      </p:sp>
    </p:spTree>
    <p:extLst>
      <p:ext uri="{BB962C8B-B14F-4D97-AF65-F5344CB8AC3E}">
        <p14:creationId xmlns:p14="http://schemas.microsoft.com/office/powerpoint/2010/main" val="31069985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99</a:t>
            </a:fld>
            <a:endParaRPr lang="en-AU"/>
          </a:p>
        </p:txBody>
      </p:sp>
    </p:spTree>
    <p:extLst>
      <p:ext uri="{BB962C8B-B14F-4D97-AF65-F5344CB8AC3E}">
        <p14:creationId xmlns:p14="http://schemas.microsoft.com/office/powerpoint/2010/main" val="29413470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100</a:t>
            </a:fld>
            <a:endParaRPr lang="en-AU"/>
          </a:p>
        </p:txBody>
      </p:sp>
    </p:spTree>
    <p:extLst>
      <p:ext uri="{BB962C8B-B14F-4D97-AF65-F5344CB8AC3E}">
        <p14:creationId xmlns:p14="http://schemas.microsoft.com/office/powerpoint/2010/main" val="39911670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101</a:t>
            </a:fld>
            <a:endParaRPr lang="en-AU"/>
          </a:p>
        </p:txBody>
      </p:sp>
    </p:spTree>
    <p:extLst>
      <p:ext uri="{BB962C8B-B14F-4D97-AF65-F5344CB8AC3E}">
        <p14:creationId xmlns:p14="http://schemas.microsoft.com/office/powerpoint/2010/main" val="5889431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102</a:t>
            </a:fld>
            <a:endParaRPr lang="en-AU"/>
          </a:p>
        </p:txBody>
      </p:sp>
    </p:spTree>
    <p:extLst>
      <p:ext uri="{BB962C8B-B14F-4D97-AF65-F5344CB8AC3E}">
        <p14:creationId xmlns:p14="http://schemas.microsoft.com/office/powerpoint/2010/main" val="15988933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103</a:t>
            </a:fld>
            <a:endParaRPr lang="en-AU"/>
          </a:p>
        </p:txBody>
      </p:sp>
    </p:spTree>
    <p:extLst>
      <p:ext uri="{BB962C8B-B14F-4D97-AF65-F5344CB8AC3E}">
        <p14:creationId xmlns:p14="http://schemas.microsoft.com/office/powerpoint/2010/main" val="3474709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24</a:t>
            </a:fld>
            <a:endParaRPr lang="en-AU"/>
          </a:p>
        </p:txBody>
      </p:sp>
    </p:spTree>
    <p:extLst>
      <p:ext uri="{BB962C8B-B14F-4D97-AF65-F5344CB8AC3E}">
        <p14:creationId xmlns:p14="http://schemas.microsoft.com/office/powerpoint/2010/main" val="24476178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104</a:t>
            </a:fld>
            <a:endParaRPr lang="en-AU"/>
          </a:p>
        </p:txBody>
      </p:sp>
    </p:spTree>
    <p:extLst>
      <p:ext uri="{BB962C8B-B14F-4D97-AF65-F5344CB8AC3E}">
        <p14:creationId xmlns:p14="http://schemas.microsoft.com/office/powerpoint/2010/main" val="38196933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105</a:t>
            </a:fld>
            <a:endParaRPr lang="en-AU"/>
          </a:p>
        </p:txBody>
      </p:sp>
    </p:spTree>
    <p:extLst>
      <p:ext uri="{BB962C8B-B14F-4D97-AF65-F5344CB8AC3E}">
        <p14:creationId xmlns:p14="http://schemas.microsoft.com/office/powerpoint/2010/main" val="9763067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106</a:t>
            </a:fld>
            <a:endParaRPr lang="en-AU"/>
          </a:p>
        </p:txBody>
      </p:sp>
    </p:spTree>
    <p:extLst>
      <p:ext uri="{BB962C8B-B14F-4D97-AF65-F5344CB8AC3E}">
        <p14:creationId xmlns:p14="http://schemas.microsoft.com/office/powerpoint/2010/main" val="35429751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107</a:t>
            </a:fld>
            <a:endParaRPr lang="en-AU"/>
          </a:p>
        </p:txBody>
      </p:sp>
    </p:spTree>
    <p:extLst>
      <p:ext uri="{BB962C8B-B14F-4D97-AF65-F5344CB8AC3E}">
        <p14:creationId xmlns:p14="http://schemas.microsoft.com/office/powerpoint/2010/main" val="15658967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108</a:t>
            </a:fld>
            <a:endParaRPr lang="en-AU"/>
          </a:p>
        </p:txBody>
      </p:sp>
    </p:spTree>
    <p:extLst>
      <p:ext uri="{BB962C8B-B14F-4D97-AF65-F5344CB8AC3E}">
        <p14:creationId xmlns:p14="http://schemas.microsoft.com/office/powerpoint/2010/main" val="36417579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109</a:t>
            </a:fld>
            <a:endParaRPr lang="en-AU"/>
          </a:p>
        </p:txBody>
      </p:sp>
    </p:spTree>
    <p:extLst>
      <p:ext uri="{BB962C8B-B14F-4D97-AF65-F5344CB8AC3E}">
        <p14:creationId xmlns:p14="http://schemas.microsoft.com/office/powerpoint/2010/main" val="32418922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110</a:t>
            </a:fld>
            <a:endParaRPr lang="en-AU"/>
          </a:p>
        </p:txBody>
      </p:sp>
    </p:spTree>
    <p:extLst>
      <p:ext uri="{BB962C8B-B14F-4D97-AF65-F5344CB8AC3E}">
        <p14:creationId xmlns:p14="http://schemas.microsoft.com/office/powerpoint/2010/main" val="39328170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112</a:t>
            </a:fld>
            <a:endParaRPr lang="en-AU"/>
          </a:p>
        </p:txBody>
      </p:sp>
    </p:spTree>
    <p:extLst>
      <p:ext uri="{BB962C8B-B14F-4D97-AF65-F5344CB8AC3E}">
        <p14:creationId xmlns:p14="http://schemas.microsoft.com/office/powerpoint/2010/main" val="37461931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113</a:t>
            </a:fld>
            <a:endParaRPr lang="en-AU"/>
          </a:p>
        </p:txBody>
      </p:sp>
    </p:spTree>
    <p:extLst>
      <p:ext uri="{BB962C8B-B14F-4D97-AF65-F5344CB8AC3E}">
        <p14:creationId xmlns:p14="http://schemas.microsoft.com/office/powerpoint/2010/main" val="9945195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114</a:t>
            </a:fld>
            <a:endParaRPr lang="en-AU"/>
          </a:p>
        </p:txBody>
      </p:sp>
    </p:spTree>
    <p:extLst>
      <p:ext uri="{BB962C8B-B14F-4D97-AF65-F5344CB8AC3E}">
        <p14:creationId xmlns:p14="http://schemas.microsoft.com/office/powerpoint/2010/main" val="427894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25</a:t>
            </a:fld>
            <a:endParaRPr lang="en-AU"/>
          </a:p>
        </p:txBody>
      </p:sp>
    </p:spTree>
    <p:extLst>
      <p:ext uri="{BB962C8B-B14F-4D97-AF65-F5344CB8AC3E}">
        <p14:creationId xmlns:p14="http://schemas.microsoft.com/office/powerpoint/2010/main" val="36473530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115</a:t>
            </a:fld>
            <a:endParaRPr lang="en-AU"/>
          </a:p>
        </p:txBody>
      </p:sp>
    </p:spTree>
    <p:extLst>
      <p:ext uri="{BB962C8B-B14F-4D97-AF65-F5344CB8AC3E}">
        <p14:creationId xmlns:p14="http://schemas.microsoft.com/office/powerpoint/2010/main" val="42784242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116</a:t>
            </a:fld>
            <a:endParaRPr lang="en-AU"/>
          </a:p>
        </p:txBody>
      </p:sp>
    </p:spTree>
    <p:extLst>
      <p:ext uri="{BB962C8B-B14F-4D97-AF65-F5344CB8AC3E}">
        <p14:creationId xmlns:p14="http://schemas.microsoft.com/office/powerpoint/2010/main" val="26939234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117</a:t>
            </a:fld>
            <a:endParaRPr lang="en-AU"/>
          </a:p>
        </p:txBody>
      </p:sp>
    </p:spTree>
    <p:extLst>
      <p:ext uri="{BB962C8B-B14F-4D97-AF65-F5344CB8AC3E}">
        <p14:creationId xmlns:p14="http://schemas.microsoft.com/office/powerpoint/2010/main" val="2895334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118</a:t>
            </a:fld>
            <a:endParaRPr lang="en-AU"/>
          </a:p>
        </p:txBody>
      </p:sp>
    </p:spTree>
    <p:extLst>
      <p:ext uri="{BB962C8B-B14F-4D97-AF65-F5344CB8AC3E}">
        <p14:creationId xmlns:p14="http://schemas.microsoft.com/office/powerpoint/2010/main" val="6288495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119</a:t>
            </a:fld>
            <a:endParaRPr lang="en-AU"/>
          </a:p>
        </p:txBody>
      </p:sp>
    </p:spTree>
    <p:extLst>
      <p:ext uri="{BB962C8B-B14F-4D97-AF65-F5344CB8AC3E}">
        <p14:creationId xmlns:p14="http://schemas.microsoft.com/office/powerpoint/2010/main" val="20412190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120</a:t>
            </a:fld>
            <a:endParaRPr lang="en-AU"/>
          </a:p>
        </p:txBody>
      </p:sp>
    </p:spTree>
    <p:extLst>
      <p:ext uri="{BB962C8B-B14F-4D97-AF65-F5344CB8AC3E}">
        <p14:creationId xmlns:p14="http://schemas.microsoft.com/office/powerpoint/2010/main" val="11471418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121</a:t>
            </a:fld>
            <a:endParaRPr lang="en-AU"/>
          </a:p>
        </p:txBody>
      </p:sp>
    </p:spTree>
    <p:extLst>
      <p:ext uri="{BB962C8B-B14F-4D97-AF65-F5344CB8AC3E}">
        <p14:creationId xmlns:p14="http://schemas.microsoft.com/office/powerpoint/2010/main" val="398553460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122</a:t>
            </a:fld>
            <a:endParaRPr lang="en-AU"/>
          </a:p>
        </p:txBody>
      </p:sp>
    </p:spTree>
    <p:extLst>
      <p:ext uri="{BB962C8B-B14F-4D97-AF65-F5344CB8AC3E}">
        <p14:creationId xmlns:p14="http://schemas.microsoft.com/office/powerpoint/2010/main" val="21322414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123</a:t>
            </a:fld>
            <a:endParaRPr lang="en-AU"/>
          </a:p>
        </p:txBody>
      </p:sp>
    </p:spTree>
    <p:extLst>
      <p:ext uri="{BB962C8B-B14F-4D97-AF65-F5344CB8AC3E}">
        <p14:creationId xmlns:p14="http://schemas.microsoft.com/office/powerpoint/2010/main" val="318416975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124</a:t>
            </a:fld>
            <a:endParaRPr lang="en-AU"/>
          </a:p>
        </p:txBody>
      </p:sp>
    </p:spTree>
    <p:extLst>
      <p:ext uri="{BB962C8B-B14F-4D97-AF65-F5344CB8AC3E}">
        <p14:creationId xmlns:p14="http://schemas.microsoft.com/office/powerpoint/2010/main" val="2911055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4F7496A-2A48-4A8C-A3CD-63CA59B13913}" type="slidenum">
              <a:rPr lang="en-AU" smtClean="0"/>
              <a:t>26</a:t>
            </a:fld>
            <a:endParaRPr lang="en-AU"/>
          </a:p>
        </p:txBody>
      </p:sp>
    </p:spTree>
    <p:extLst>
      <p:ext uri="{BB962C8B-B14F-4D97-AF65-F5344CB8AC3E}">
        <p14:creationId xmlns:p14="http://schemas.microsoft.com/office/powerpoint/2010/main" val="3231631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C3349A-C545-4837-BBC0-5F3F82E91D23}" type="datetimeFigureOut">
              <a:rPr lang="en-AU" smtClean="0"/>
              <a:t>3/02/2020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0A290AB-41B2-4C07-9C47-0297091BB4AA}" type="slidenum">
              <a:rPr lang="en-AU" smtClean="0"/>
              <a:t>‹#›</a:t>
            </a:fld>
            <a:endParaRPr lang="en-AU"/>
          </a:p>
        </p:txBody>
      </p:sp>
    </p:spTree>
    <p:extLst>
      <p:ext uri="{BB962C8B-B14F-4D97-AF65-F5344CB8AC3E}">
        <p14:creationId xmlns:p14="http://schemas.microsoft.com/office/powerpoint/2010/main" val="2605168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3C3349A-C545-4837-BBC0-5F3F82E91D23}" type="datetimeFigureOut">
              <a:rPr lang="en-AU" smtClean="0"/>
              <a:t>3/02/2020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0A290AB-41B2-4C07-9C47-0297091BB4AA}" type="slidenum">
              <a:rPr lang="en-AU" smtClean="0"/>
              <a:t>‹#›</a:t>
            </a:fld>
            <a:endParaRPr lang="en-AU"/>
          </a:p>
        </p:txBody>
      </p:sp>
    </p:spTree>
    <p:extLst>
      <p:ext uri="{BB962C8B-B14F-4D97-AF65-F5344CB8AC3E}">
        <p14:creationId xmlns:p14="http://schemas.microsoft.com/office/powerpoint/2010/main" val="3561782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3C3349A-C545-4837-BBC0-5F3F82E91D23}" type="datetimeFigureOut">
              <a:rPr lang="en-AU" smtClean="0"/>
              <a:t>3/02/2020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0A290AB-41B2-4C07-9C47-0297091BB4AA}" type="slidenum">
              <a:rPr lang="en-AU" smtClean="0"/>
              <a:t>‹#›</a:t>
            </a:fld>
            <a:endParaRPr lang="en-AU"/>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8033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3C3349A-C545-4837-BBC0-5F3F82E91D23}" type="datetimeFigureOut">
              <a:rPr lang="en-AU" smtClean="0"/>
              <a:t>3/02/2020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0A290AB-41B2-4C07-9C47-0297091BB4AA}" type="slidenum">
              <a:rPr lang="en-AU" smtClean="0"/>
              <a:t>‹#›</a:t>
            </a:fld>
            <a:endParaRPr lang="en-AU"/>
          </a:p>
        </p:txBody>
      </p:sp>
    </p:spTree>
    <p:extLst>
      <p:ext uri="{BB962C8B-B14F-4D97-AF65-F5344CB8AC3E}">
        <p14:creationId xmlns:p14="http://schemas.microsoft.com/office/powerpoint/2010/main" val="3563312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3C3349A-C545-4837-BBC0-5F3F82E91D23}" type="datetimeFigureOut">
              <a:rPr lang="en-AU" smtClean="0"/>
              <a:t>3/02/2020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0A290AB-41B2-4C07-9C47-0297091BB4AA}" type="slidenum">
              <a:rPr lang="en-AU" smtClean="0"/>
              <a:t>‹#›</a:t>
            </a:fld>
            <a:endParaRPr lang="en-AU"/>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71359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3C3349A-C545-4837-BBC0-5F3F82E91D23}" type="datetimeFigureOut">
              <a:rPr lang="en-AU" smtClean="0"/>
              <a:t>3/02/2020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0A290AB-41B2-4C07-9C47-0297091BB4AA}" type="slidenum">
              <a:rPr lang="en-AU" smtClean="0"/>
              <a:t>‹#›</a:t>
            </a:fld>
            <a:endParaRPr lang="en-AU"/>
          </a:p>
        </p:txBody>
      </p:sp>
    </p:spTree>
    <p:extLst>
      <p:ext uri="{BB962C8B-B14F-4D97-AF65-F5344CB8AC3E}">
        <p14:creationId xmlns:p14="http://schemas.microsoft.com/office/powerpoint/2010/main" val="1419984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C3349A-C545-4837-BBC0-5F3F82E91D23}" type="datetimeFigureOut">
              <a:rPr lang="en-AU" smtClean="0"/>
              <a:t>3/02/2020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0A290AB-41B2-4C07-9C47-0297091BB4AA}" type="slidenum">
              <a:rPr lang="en-AU" smtClean="0"/>
              <a:t>‹#›</a:t>
            </a:fld>
            <a:endParaRPr lang="en-AU"/>
          </a:p>
        </p:txBody>
      </p:sp>
    </p:spTree>
    <p:extLst>
      <p:ext uri="{BB962C8B-B14F-4D97-AF65-F5344CB8AC3E}">
        <p14:creationId xmlns:p14="http://schemas.microsoft.com/office/powerpoint/2010/main" val="28847851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C3349A-C545-4837-BBC0-5F3F82E91D23}" type="datetimeFigureOut">
              <a:rPr lang="en-AU" smtClean="0"/>
              <a:t>3/02/2020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0A290AB-41B2-4C07-9C47-0297091BB4AA}" type="slidenum">
              <a:rPr lang="en-AU" smtClean="0"/>
              <a:t>‹#›</a:t>
            </a:fld>
            <a:endParaRPr lang="en-AU"/>
          </a:p>
        </p:txBody>
      </p:sp>
    </p:spTree>
    <p:extLst>
      <p:ext uri="{BB962C8B-B14F-4D97-AF65-F5344CB8AC3E}">
        <p14:creationId xmlns:p14="http://schemas.microsoft.com/office/powerpoint/2010/main" val="1063668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C3349A-C545-4837-BBC0-5F3F82E91D23}" type="datetimeFigureOut">
              <a:rPr lang="en-AU" smtClean="0"/>
              <a:t>3/02/2020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0A290AB-41B2-4C07-9C47-0297091BB4AA}" type="slidenum">
              <a:rPr lang="en-AU" smtClean="0"/>
              <a:t>‹#›</a:t>
            </a:fld>
            <a:endParaRPr lang="en-AU"/>
          </a:p>
        </p:txBody>
      </p:sp>
    </p:spTree>
    <p:extLst>
      <p:ext uri="{BB962C8B-B14F-4D97-AF65-F5344CB8AC3E}">
        <p14:creationId xmlns:p14="http://schemas.microsoft.com/office/powerpoint/2010/main" val="936736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3C3349A-C545-4837-BBC0-5F3F82E91D23}" type="datetimeFigureOut">
              <a:rPr lang="en-AU" smtClean="0"/>
              <a:t>3/02/2020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0A290AB-41B2-4C07-9C47-0297091BB4AA}" type="slidenum">
              <a:rPr lang="en-AU" smtClean="0"/>
              <a:t>‹#›</a:t>
            </a:fld>
            <a:endParaRPr lang="en-AU"/>
          </a:p>
        </p:txBody>
      </p:sp>
    </p:spTree>
    <p:extLst>
      <p:ext uri="{BB962C8B-B14F-4D97-AF65-F5344CB8AC3E}">
        <p14:creationId xmlns:p14="http://schemas.microsoft.com/office/powerpoint/2010/main" val="444236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C3349A-C545-4837-BBC0-5F3F82E91D23}" type="datetimeFigureOut">
              <a:rPr lang="en-AU" smtClean="0"/>
              <a:t>3/02/2020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0A290AB-41B2-4C07-9C47-0297091BB4AA}" type="slidenum">
              <a:rPr lang="en-AU" smtClean="0"/>
              <a:t>‹#›</a:t>
            </a:fld>
            <a:endParaRPr lang="en-AU"/>
          </a:p>
        </p:txBody>
      </p:sp>
    </p:spTree>
    <p:extLst>
      <p:ext uri="{BB962C8B-B14F-4D97-AF65-F5344CB8AC3E}">
        <p14:creationId xmlns:p14="http://schemas.microsoft.com/office/powerpoint/2010/main" val="175152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C3349A-C545-4837-BBC0-5F3F82E91D23}" type="datetimeFigureOut">
              <a:rPr lang="en-AU" smtClean="0"/>
              <a:t>3/02/2020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A0A290AB-41B2-4C07-9C47-0297091BB4AA}" type="slidenum">
              <a:rPr lang="en-AU" smtClean="0"/>
              <a:t>‹#›</a:t>
            </a:fld>
            <a:endParaRPr lang="en-AU"/>
          </a:p>
        </p:txBody>
      </p:sp>
    </p:spTree>
    <p:extLst>
      <p:ext uri="{BB962C8B-B14F-4D97-AF65-F5344CB8AC3E}">
        <p14:creationId xmlns:p14="http://schemas.microsoft.com/office/powerpoint/2010/main" val="37373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C3349A-C545-4837-BBC0-5F3F82E91D23}" type="datetimeFigureOut">
              <a:rPr lang="en-AU" smtClean="0"/>
              <a:t>3/02/2020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A0A290AB-41B2-4C07-9C47-0297091BB4AA}" type="slidenum">
              <a:rPr lang="en-AU" smtClean="0"/>
              <a:t>‹#›</a:t>
            </a:fld>
            <a:endParaRPr lang="en-AU"/>
          </a:p>
        </p:txBody>
      </p:sp>
    </p:spTree>
    <p:extLst>
      <p:ext uri="{BB962C8B-B14F-4D97-AF65-F5344CB8AC3E}">
        <p14:creationId xmlns:p14="http://schemas.microsoft.com/office/powerpoint/2010/main" val="102064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C3349A-C545-4837-BBC0-5F3F82E91D23}" type="datetimeFigureOut">
              <a:rPr lang="en-AU" smtClean="0"/>
              <a:t>3/02/2020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A0A290AB-41B2-4C07-9C47-0297091BB4AA}" type="slidenum">
              <a:rPr lang="en-AU" smtClean="0"/>
              <a:t>‹#›</a:t>
            </a:fld>
            <a:endParaRPr lang="en-AU"/>
          </a:p>
        </p:txBody>
      </p:sp>
    </p:spTree>
    <p:extLst>
      <p:ext uri="{BB962C8B-B14F-4D97-AF65-F5344CB8AC3E}">
        <p14:creationId xmlns:p14="http://schemas.microsoft.com/office/powerpoint/2010/main" val="3831724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3C3349A-C545-4837-BBC0-5F3F82E91D23}" type="datetimeFigureOut">
              <a:rPr lang="en-AU" smtClean="0"/>
              <a:t>3/02/2020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0A290AB-41B2-4C07-9C47-0297091BB4AA}" type="slidenum">
              <a:rPr lang="en-AU" smtClean="0"/>
              <a:t>‹#›</a:t>
            </a:fld>
            <a:endParaRPr lang="en-AU"/>
          </a:p>
        </p:txBody>
      </p:sp>
    </p:spTree>
    <p:extLst>
      <p:ext uri="{BB962C8B-B14F-4D97-AF65-F5344CB8AC3E}">
        <p14:creationId xmlns:p14="http://schemas.microsoft.com/office/powerpoint/2010/main" val="355836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3C3349A-C545-4837-BBC0-5F3F82E91D23}" type="datetimeFigureOut">
              <a:rPr lang="en-AU" smtClean="0"/>
              <a:t>3/02/2020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0A290AB-41B2-4C07-9C47-0297091BB4AA}" type="slidenum">
              <a:rPr lang="en-AU" smtClean="0"/>
              <a:t>‹#›</a:t>
            </a:fld>
            <a:endParaRPr lang="en-AU"/>
          </a:p>
        </p:txBody>
      </p:sp>
    </p:spTree>
    <p:extLst>
      <p:ext uri="{BB962C8B-B14F-4D97-AF65-F5344CB8AC3E}">
        <p14:creationId xmlns:p14="http://schemas.microsoft.com/office/powerpoint/2010/main" val="1318533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3C3349A-C545-4837-BBC0-5F3F82E91D23}" type="datetimeFigureOut">
              <a:rPr lang="en-AU" smtClean="0"/>
              <a:t>3/02/2020</a:t>
            </a:fld>
            <a:endParaRPr lang="en-AU"/>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A0A290AB-41B2-4C07-9C47-0297091BB4AA}" type="slidenum">
              <a:rPr lang="en-AU" smtClean="0"/>
              <a:t>‹#›</a:t>
            </a:fld>
            <a:endParaRPr lang="en-AU"/>
          </a:p>
        </p:txBody>
      </p:sp>
    </p:spTree>
    <p:extLst>
      <p:ext uri="{BB962C8B-B14F-4D97-AF65-F5344CB8AC3E}">
        <p14:creationId xmlns:p14="http://schemas.microsoft.com/office/powerpoint/2010/main" val="104128154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jennymackness.wordpress.com/2017/10/06/socrmx-introduction-to-social-research-methods-mooc-week-1/"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hyperlink" Target="https://www.goodfreephotos.com/vector-images/pencil-notes-vector-clipart.png.php"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veneficusschola.wordpress.com/2011/10/11/resistance-summary/"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www.flickr.com/photos/deeplifequotes/6936189336"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s://pixabay.com/en/chart-line-line-chart-diagram-trend-148256/"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yemenembassy.ca/eng/"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hyperlink" Target="http://theconversation.com/fat-nation-why-so-many-australians-are-obese-and-how-to-fix-it-23783" TargetMode="External"/><Relationship Id="rId5" Type="http://schemas.openxmlformats.org/officeDocument/2006/relationships/hyperlink" Target="http://www.aihw.gov.au/australias-health/2014/indigenous-health/" TargetMode="External"/><Relationship Id="rId4" Type="http://schemas.openxmlformats.org/officeDocument/2006/relationships/hyperlink" Target="http://www.grlc.vic.gov.au/book-clubs"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www.youtube.com/watch?v=kGrVhM_Gi8k"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hyperlink" Target="https://creativecommons.org/licenses/by/3.0/" TargetMode="External"/><Relationship Id="rId5" Type="http://schemas.openxmlformats.org/officeDocument/2006/relationships/hyperlink" Target="http://www.flickr.com/photos/19517696@N00/439326467" TargetMode="External"/><Relationship Id="rId4" Type="http://schemas.openxmlformats.org/officeDocument/2006/relationships/image" Target="../media/image77.jpeg"/></Relationships>
</file>

<file path=ppt/slides/_rels/slide113.xml.rels><?xml version="1.0" encoding="UTF-8" standalone="yes"?>
<Relationships xmlns="http://schemas.openxmlformats.org/package/2006/relationships"><Relationship Id="rId3" Type="http://schemas.openxmlformats.org/officeDocument/2006/relationships/hyperlink" Target="https://www.youtube.com/watch?v=BT0kzF4A-WQ"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hyperlink" Target="https://creativecommons.org/licenses/by-nc-nd/3.0/" TargetMode="External"/><Relationship Id="rId5" Type="http://schemas.openxmlformats.org/officeDocument/2006/relationships/hyperlink" Target="http://www.freeismylife.com/2013/04/beauty-free-samples-at-imancometics-bb.html" TargetMode="External"/><Relationship Id="rId4" Type="http://schemas.openxmlformats.org/officeDocument/2006/relationships/image" Target="../media/image78.jpeg"/></Relationships>
</file>

<file path=ppt/slides/_rels/slide114.xml.rels><?xml version="1.0" encoding="UTF-8" standalone="yes"?>
<Relationships xmlns="http://schemas.openxmlformats.org/package/2006/relationships"><Relationship Id="rId3" Type="http://schemas.openxmlformats.org/officeDocument/2006/relationships/hyperlink" Target="https://courses.lumenlearning.com/alamo-sociology/chapter/reading-conformity/"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hyperlink" Target="https://www.simplypsychology.org/social-roles.html" TargetMode="External"/></Relationships>
</file>

<file path=ppt/slides/_rels/slide115.xml.rels><?xml version="1.0" encoding="UTF-8" standalone="yes"?>
<Relationships xmlns="http://schemas.openxmlformats.org/package/2006/relationships"><Relationship Id="rId3" Type="http://schemas.openxmlformats.org/officeDocument/2006/relationships/hyperlink" Target="https://www.sbs.com.au/ondemand/video/1469778499693/dateline-forced-to-be-fat"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presurfer.blogspot.com/2011_04_01_archive.html"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s://www.youtube.com/watch?v=UbruJh0MODI"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0.xml.rels><?xml version="1.0" encoding="UTF-8" standalone="yes"?>
<Relationships xmlns="http://schemas.openxmlformats.org/package/2006/relationships"><Relationship Id="rId3" Type="http://schemas.openxmlformats.org/officeDocument/2006/relationships/hyperlink" Target="https://www.thethings.com/15-ways-kardashians-influenced-us-didnt-even-know/" TargetMode="External"/><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hyperlink" Target="https://www.youtube.com/watch?v=MXSpEgGpQ2A" TargetMode="External"/><Relationship Id="rId4" Type="http://schemas.openxmlformats.org/officeDocument/2006/relationships/hyperlink" Target="https://www.youtube.com/watch?v=U-DbMF94GLk" TargetMode="Externa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ahrcanum.com/2012/08/01/flu-shot-vaccine-ingredients-2012-2013" TargetMode="Externa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www.euro.who.int/__data/assets/pdf_file/0005/98438/e81384.pd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thecollaboratory.wikidot.com/2013-fall-sociology-traditional" TargetMode="Externa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euro.who.int/__data/assets/pdf_file/0005/98438/e81384.pd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creativecommons.org/licenses/by-nc-sa/3.0/" TargetMode="External"/><Relationship Id="rId5" Type="http://schemas.openxmlformats.org/officeDocument/2006/relationships/hyperlink" Target="http://arkansasgopwing.blogspot.com/2009_12_20_archive.html" TargetMode="External"/><Relationship Id="rId4" Type="http://schemas.openxmlformats.org/officeDocument/2006/relationships/image" Target="../media/image13.jpg"/></Relationships>
</file>

<file path=ppt/slides/_rels/slide21.xml.rels><?xml version="1.0" encoding="UTF-8" standalone="yes"?>
<Relationships xmlns="http://schemas.openxmlformats.org/package/2006/relationships"><Relationship Id="rId3" Type="http://schemas.openxmlformats.org/officeDocument/2006/relationships/hyperlink" Target="http://www.euro.who.int/__data/assets/pdf_file/0005/98438/e81384.pdf"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reativecommons.org/licenses/by-nc-sa/3.0/" TargetMode="External"/><Relationship Id="rId5" Type="http://schemas.openxmlformats.org/officeDocument/2006/relationships/hyperlink" Target="https://darkmattersalot.com/2014/07/28/omg-were-in-a-vacuum/" TargetMode="External"/><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openxmlformats.org/officeDocument/2006/relationships/hyperlink" Target="http://www.euro.who.int/__data/assets/pdf_file/0005/98438/e81384.pd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pixabay.com/en/group-team-outsider-isolated-2212760/" TargetMode="External"/><Relationship Id="rId4" Type="http://schemas.openxmlformats.org/officeDocument/2006/relationships/image" Target="../media/image15.jpg"/></Relationships>
</file>

<file path=ppt/slides/_rels/slide23.xml.rels><?xml version="1.0" encoding="UTF-8" standalone="yes"?>
<Relationships xmlns="http://schemas.openxmlformats.org/package/2006/relationships"><Relationship Id="rId3" Type="http://schemas.openxmlformats.org/officeDocument/2006/relationships/hyperlink" Target="http://www.euro.who.int/__data/assets/pdf_file/0005/98438/e81384.pd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s://aestheticblasphemy.com/blog/opinion/lifestyle/it-seems-i-need-to-work-for-lesser-time-for-better-output/472" TargetMode="External"/><Relationship Id="rId4" Type="http://schemas.openxmlformats.org/officeDocument/2006/relationships/image" Target="../media/image16.jpg"/></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hyperlink" Target="http://www.euro.who.int/__data/assets/pdf_file/0005/98438/e81384.pdf" TargetMode="External"/><Relationship Id="rId7" Type="http://schemas.openxmlformats.org/officeDocument/2006/relationships/diagramData" Target="../diagrams/data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creativecommons.org/licenses/by-nc-sa/3.0/" TargetMode="External"/><Relationship Id="rId11" Type="http://schemas.microsoft.com/office/2007/relationships/diagramDrawing" Target="../diagrams/drawing4.xml"/><Relationship Id="rId5" Type="http://schemas.openxmlformats.org/officeDocument/2006/relationships/hyperlink" Target="http://humannhealth.com/foods-that-help-you-quit-smoking/389/" TargetMode="External"/><Relationship Id="rId10" Type="http://schemas.openxmlformats.org/officeDocument/2006/relationships/diagramColors" Target="../diagrams/colors4.xml"/><Relationship Id="rId4" Type="http://schemas.openxmlformats.org/officeDocument/2006/relationships/image" Target="../media/image17.jpg"/><Relationship Id="rId9"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creativecommons.org/licenses/by-nc-nd/3.0/" TargetMode="External"/><Relationship Id="rId4" Type="http://schemas.openxmlformats.org/officeDocument/2006/relationships/hyperlink" Target="http://belleabouttown.com/beauty_wellbeing/wellbeing/stop-stressing-and-start-living-10-quick-stress-buster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en.wikipedia.org/wiki/Fast_food"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en.wikipedia.org/wiki/Santa_Cruz_Bicycl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www.projectmaths.ie/support-for-teachers-of-mathematic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www.tanveernaseer.com/organizational-culture-influence-employee-behaviour/"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minorkeystone3205.wikidot.com/"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blacksaturdayfires.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hyperlink" Target="https://www.youtube.com/watch?v=J__4V0ujlaU"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carbonbrief.org/mapped-how-climate-change-affects-extreme-weather-around-the-world"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smh.com.au/politics/federal/health-impacts-of-bushfires-won-t-be-known-for-years-experts-say-20200106-p53p87.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minorkeystone3205.wikidot.com/"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2012books.lardbucket.org/books/regional-geography-of-the-world-globalization-people-and-places/s16-02-antarctica.html"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creativecommons.org/licenses/by-nc/3.0/" TargetMode="External"/><Relationship Id="rId4" Type="http://schemas.openxmlformats.org/officeDocument/2006/relationships/hyperlink" Target="https://futurism.com/polluted-cities-clean-air-status-symbol"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theage.com.au/national/victoria/explosion-of-ross-river-virus-prompts-mosquito-warning-for-victoria-20170104-gtlyn8.ht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hyperlink" Target="https://healthywa.wa.gov.au/Articles/N_R/Ross-River-virus-and-Barmah-Forest-virus"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www.flickr.com/photos/thirtyfootscrew/7522416678"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thewest.com.au/news/wa/welshpool-chemical-spill-warning-issued-for-residents-and-workers-ng-b88353754z"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abc.net.au/news/2020-01-14/bureau-of-meteorology-chart-shows-how-temperatures-soared/11857404"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2" Type="http://schemas.openxmlformats.org/officeDocument/2006/relationships/hyperlink" Target="https://www.youtube.com/watch?v=-rj9Wx_jg40"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blog.tedmed.com/tag/social-determinants-of-health/"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pxhere.com/en/photo/1445221"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ncbi.nlm.nih.gov/pmc/articles/PMC1088996/"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creativecommons.org/licenses/by-nc/3.0/" TargetMode="External"/><Relationship Id="rId5" Type="http://schemas.openxmlformats.org/officeDocument/2006/relationships/hyperlink" Target="http://disjointedthinking.jeffhughes.ca/2011/01/income-and-inequality/" TargetMode="External"/><Relationship Id="rId4" Type="http://schemas.openxmlformats.org/officeDocument/2006/relationships/image" Target="../media/image34.gif"/></Relationships>
</file>

<file path=ppt/slides/_rels/slide5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pxhere.com/en/photo/1445419"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www.zuzeeko.com/2012/11/finland-best-education-system-doesnt.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7.bmp"/><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bobmckerrow.blogspot.com/2013/02/a-dream-housing-in-northern-sri-lanka.html"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en.wikipedia.org/wiki/Ambulance"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en.wikipedia.org/wiki/File:Barack_Obama_family_portrait_2011.jpg"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algerblog.blogspot.com/2015/11/30-years-ago-nm-governor-welcomed.htm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Free_Food_Distribution_-_Gangasagar_Fair_Transit_Camp_-_Kolkata_2012-01-14_0613.JP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aihw.gov.au/reports/overweight-obesity/interactive-insight-into-overweight-and-obesity/contents/how-many-people-are-overweight-or-obese"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www.healthline.com/health-blogs/diet-diva/dangers-underweight" TargetMode="External"/><Relationship Id="rId5" Type="http://schemas.openxmlformats.org/officeDocument/2006/relationships/hyperlink" Target="https://www.worldobesitydata.org/map/overview-adults" TargetMode="External"/><Relationship Id="rId4" Type="http://schemas.openxmlformats.org/officeDocument/2006/relationships/hyperlink" Target="http://www.huffingtonpost.com.au/2016/02/24/australia-obesity-statistics_n_9154422.html" TargetMode="External"/></Relationships>
</file>

<file path=ppt/slides/_rels/slide65.xml.rels><?xml version="1.0" encoding="UTF-8" standalone="yes"?>
<Relationships xmlns="http://schemas.openxmlformats.org/package/2006/relationships"><Relationship Id="rId8" Type="http://schemas.openxmlformats.org/officeDocument/2006/relationships/hyperlink" Target="http://www.babycentre.co.uk/a1033196/low-birth-weight-in-babies" TargetMode="External"/><Relationship Id="rId3" Type="http://schemas.openxmlformats.org/officeDocument/2006/relationships/hyperlink" Target="http://www.buzzhubmedia.com/10-income-streams-for-your-business-janelle-belle/#prettyPhoto" TargetMode="External"/><Relationship Id="rId7" Type="http://schemas.openxmlformats.org/officeDocument/2006/relationships/hyperlink" Target="http://www.huffingtonpost.com.au/2016/02/24/australia-obesity-statistics_n_9154422.html"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www.perthnow.com.au/news/western-australia/near6kg-baby-born-in-perth-on-australia-day-a-huge-bundle-of-joy-for-tassell-family/news-story/a433513db4d40a9f3f113748f1bffc07" TargetMode="External"/><Relationship Id="rId5" Type="http://schemas.openxmlformats.org/officeDocument/2006/relationships/hyperlink" Target="https://www.nhlbi.nih.gov/health/health-topics/topics/obe/risks" TargetMode="External"/><Relationship Id="rId4" Type="http://schemas.openxmlformats.org/officeDocument/2006/relationships/hyperlink" Target="http://www.healthline.com/health-blogs/diet-diva/dangers-underweight" TargetMode="Externa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griffith.edu.au/griffith-health/learning-and-teaching/transition-and-tertiary-preparedness/tips-for-writing-essay-body-paragraphs" TargetMode="External"/><Relationship Id="rId2" Type="http://schemas.openxmlformats.org/officeDocument/2006/relationships/hyperlink" Target="https://www.monash.edu/rlo/assignment-samples/assignment-types/writing-an-essay" TargetMode="External"/><Relationship Id="rId1" Type="http://schemas.openxmlformats.org/officeDocument/2006/relationships/slideLayout" Target="../slideLayouts/slideLayout2.xml"/><Relationship Id="rId5" Type="http://schemas.openxmlformats.org/officeDocument/2006/relationships/hyperlink" Target="https://library.nd.edu.au/referencing/apa" TargetMode="External"/><Relationship Id="rId4" Type="http://schemas.openxmlformats.org/officeDocument/2006/relationships/hyperlink" Target="https://libguides.murdoch.edu.au/APA/examples"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youtube.com/watch?v=G2quVLcJVBk"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hyperlink" Target="http://belindaconnolly88.wordpress.com/2013/07/26/week-one-swot-analysis" TargetMode="External"/><Relationship Id="rId4" Type="http://schemas.openxmlformats.org/officeDocument/2006/relationships/image" Target="../media/image53.jpg"/></Relationships>
</file>

<file path=ppt/slides/_rels/slide7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www.winprogroup.com/About_Ottawa/page_2197526.html"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commons.wikimedia.org/wiki/File:Dawn_at_Ottawa's_Parliament_Hill.jpg" TargetMode="External"/><Relationship Id="rId2" Type="http://schemas.openxmlformats.org/officeDocument/2006/relationships/image" Target="../media/image55.jpe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www.who.int/healthpromotion/conferences/previous/ottawa/en/"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s://flickr.com/141421460@N05/27967818161" TargetMode="External"/></Relationships>
</file>

<file path=ppt/slides/_rels/slide86.xml.rels><?xml version="1.0" encoding="UTF-8" standalone="yes"?>
<Relationships xmlns="http://schemas.openxmlformats.org/package/2006/relationships"><Relationship Id="rId8" Type="http://schemas.openxmlformats.org/officeDocument/2006/relationships/hyperlink" Target="https://80000hours.org/career-guide/community/" TargetMode="External"/><Relationship Id="rId3" Type="http://schemas.openxmlformats.org/officeDocument/2006/relationships/image" Target="../media/image57.jpeg"/><Relationship Id="rId7" Type="http://schemas.openxmlformats.org/officeDocument/2006/relationships/image" Target="../media/image59.jpeg"/><Relationship Id="rId12" Type="http://schemas.openxmlformats.org/officeDocument/2006/relationships/hyperlink" Target="https://pxhere.com/en/photo/1197145"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flickr.com/photos/sharynmorrow/1923985105" TargetMode="External"/><Relationship Id="rId11" Type="http://schemas.openxmlformats.org/officeDocument/2006/relationships/image" Target="../media/image61.jpeg"/><Relationship Id="rId5" Type="http://schemas.openxmlformats.org/officeDocument/2006/relationships/image" Target="../media/image58.jpeg"/><Relationship Id="rId10" Type="http://schemas.openxmlformats.org/officeDocument/2006/relationships/hyperlink" Target="https://en.wikipedia.org/wiki/Wellness_(alternative_medicine)" TargetMode="External"/><Relationship Id="rId4" Type="http://schemas.openxmlformats.org/officeDocument/2006/relationships/hyperlink" Target="http://www.focolare.org/usa/en/professional-life/law-ethics/" TargetMode="External"/><Relationship Id="rId9" Type="http://schemas.openxmlformats.org/officeDocument/2006/relationships/image" Target="../media/image60.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zh.wikipedia.org/zh/File:2010_07_20890_6704_Da%27an_District,_Taipei,_Daan_Park,_Exercise_equipment,_Fitness_trails,_Taiwan.JPG"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www.flickr.com/photos/howardlake/5405698174/"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en.wikipedia.org/wiki/Headspace_(organisation)"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gemreportunesco.wordpress.com/2015/04/30/private-schools-punishing-the-poorest-or-providing-much-needed-access-to-education/"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www.childabuseroyalcommission.gov.au/final-report"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hyperlink" Target="https://agedcare.royalcommission.gov.au/Pages/default.aspx" TargetMode="External"/><Relationship Id="rId4" Type="http://schemas.openxmlformats.org/officeDocument/2006/relationships/hyperlink" Target="https://www.abc.net.au/news/2019-02-04/banking-royal-commission-report-at-a-glance/10777188" TargetMode="Externa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www.maggiehosmcgrane.com/2010/10/what-does-inquiry-look-like.html"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ohiostate.pressbooks.pub/choosingsources/chapter/developing-research-question/"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jennymackness.wordpress.com/2017/10/06/socrmx-introduction-to-social-research-methods-mooc-week-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Health Studies </a:t>
            </a:r>
            <a:r>
              <a:rPr lang="en-US" dirty="0"/>
              <a:t>Unit 1 &amp; 2</a:t>
            </a:r>
            <a:endParaRPr lang="en-AU" dirty="0"/>
          </a:p>
        </p:txBody>
      </p:sp>
      <p:sp>
        <p:nvSpPr>
          <p:cNvPr id="3" name="Subtitle 2"/>
          <p:cNvSpPr>
            <a:spLocks noGrp="1"/>
          </p:cNvSpPr>
          <p:nvPr>
            <p:ph type="subTitle" idx="1"/>
          </p:nvPr>
        </p:nvSpPr>
        <p:spPr>
          <a:xfrm>
            <a:off x="1130595" y="4050834"/>
            <a:ext cx="5826719" cy="1394390"/>
          </a:xfrm>
        </p:spPr>
        <p:txBody>
          <a:bodyPr>
            <a:normAutofit fontScale="92500" lnSpcReduction="20000"/>
          </a:bodyPr>
          <a:lstStyle/>
          <a:p>
            <a:r>
              <a:rPr lang="en-US" dirty="0"/>
              <a:t>Year 11 ATAR</a:t>
            </a:r>
          </a:p>
          <a:p>
            <a:endParaRPr lang="en-US" dirty="0"/>
          </a:p>
          <a:p>
            <a:r>
              <a:rPr lang="en-US" dirty="0"/>
              <a:t>Direct message: Miss Katie Hair</a:t>
            </a:r>
          </a:p>
          <a:p>
            <a:r>
              <a:rPr lang="en-US" dirty="0"/>
              <a:t>Email: khair@kennedy.wa.edu.au</a:t>
            </a:r>
            <a:endParaRPr lang="en-AU" dirty="0"/>
          </a:p>
          <a:p>
            <a:endParaRPr lang="en-US" dirty="0"/>
          </a:p>
        </p:txBody>
      </p:sp>
    </p:spTree>
    <p:extLst>
      <p:ext uri="{BB962C8B-B14F-4D97-AF65-F5344CB8AC3E}">
        <p14:creationId xmlns:p14="http://schemas.microsoft.com/office/powerpoint/2010/main" val="2021965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65032"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99781" y="3681413"/>
            <a:ext cx="3572669"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93473" y="-8467"/>
            <a:ext cx="2255512"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947"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6616" y="3048000"/>
            <a:ext cx="2444750"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8241"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6115" y="3589867"/>
            <a:ext cx="1362870"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08000" y="609600"/>
            <a:ext cx="2882531" cy="5175624"/>
          </a:xfrm>
        </p:spPr>
        <p:txBody>
          <a:bodyPr anchor="ctr">
            <a:normAutofit/>
          </a:bodyPr>
          <a:lstStyle/>
          <a:p>
            <a:r>
              <a:rPr lang="en-US">
                <a:solidFill>
                  <a:schemeClr val="tx1">
                    <a:lumMod val="85000"/>
                    <a:lumOff val="15000"/>
                  </a:schemeClr>
                </a:solidFill>
              </a:rPr>
              <a:t>What is Health Studies?</a:t>
            </a:r>
            <a:endParaRPr lang="en-AU">
              <a:solidFill>
                <a:schemeClr val="tx1">
                  <a:lumMod val="85000"/>
                  <a:lumOff val="15000"/>
                </a:schemeClr>
              </a:solidFill>
            </a:endParaRP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1615" y="-8467"/>
            <a:ext cx="5332385"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4587063" y="609601"/>
            <a:ext cx="4133472" cy="5175624"/>
          </a:xfrm>
        </p:spPr>
        <p:txBody>
          <a:bodyPr anchor="ctr">
            <a:normAutofit/>
          </a:bodyPr>
          <a:lstStyle/>
          <a:p>
            <a:r>
              <a:rPr lang="en-US" dirty="0">
                <a:solidFill>
                  <a:srgbClr val="FFFFFF"/>
                </a:solidFill>
              </a:rPr>
              <a:t>The exploration of health as a DYNAMIC quality of life.</a:t>
            </a:r>
          </a:p>
          <a:p>
            <a:r>
              <a:rPr lang="en-US" dirty="0">
                <a:solidFill>
                  <a:srgbClr val="FFFFFF"/>
                </a:solidFill>
              </a:rPr>
              <a:t>Social, environmental, biological and economic factors that influence individual and community health.</a:t>
            </a:r>
          </a:p>
          <a:p>
            <a:r>
              <a:rPr lang="en-US" dirty="0">
                <a:solidFill>
                  <a:srgbClr val="FFFFFF"/>
                </a:solidFill>
              </a:rPr>
              <a:t>Explores barriers that prevent people groups from experiencing better health.</a:t>
            </a:r>
          </a:p>
          <a:p>
            <a:r>
              <a:rPr lang="en-US" dirty="0">
                <a:solidFill>
                  <a:srgbClr val="FFFFFF"/>
                </a:solidFill>
              </a:rPr>
              <a:t>Application of inquiry skills to </a:t>
            </a:r>
            <a:r>
              <a:rPr lang="en-US" dirty="0" err="1">
                <a:solidFill>
                  <a:srgbClr val="FFFFFF"/>
                </a:solidFill>
              </a:rPr>
              <a:t>analyse</a:t>
            </a:r>
            <a:r>
              <a:rPr lang="en-US" dirty="0">
                <a:solidFill>
                  <a:srgbClr val="FFFFFF"/>
                </a:solidFill>
              </a:rPr>
              <a:t> health issues.</a:t>
            </a:r>
          </a:p>
          <a:p>
            <a:r>
              <a:rPr lang="en-US" dirty="0">
                <a:solidFill>
                  <a:srgbClr val="FFFFFF"/>
                </a:solidFill>
              </a:rPr>
              <a:t>Discussion of current affairs. Start watching The Project, </a:t>
            </a:r>
            <a:r>
              <a:rPr lang="en-US" dirty="0" err="1">
                <a:solidFill>
                  <a:srgbClr val="FFFFFF"/>
                </a:solidFill>
              </a:rPr>
              <a:t>abc</a:t>
            </a:r>
            <a:r>
              <a:rPr lang="en-US" dirty="0">
                <a:solidFill>
                  <a:srgbClr val="FFFFFF"/>
                </a:solidFill>
              </a:rPr>
              <a:t>, </a:t>
            </a:r>
            <a:r>
              <a:rPr lang="en-US" dirty="0" err="1">
                <a:solidFill>
                  <a:srgbClr val="FFFFFF"/>
                </a:solidFill>
              </a:rPr>
              <a:t>sbs</a:t>
            </a:r>
            <a:r>
              <a:rPr lang="en-US" dirty="0">
                <a:solidFill>
                  <a:srgbClr val="FFFFFF"/>
                </a:solidFill>
              </a:rPr>
              <a:t> and all the documentaries </a:t>
            </a:r>
          </a:p>
          <a:p>
            <a:endParaRPr lang="en-AU" dirty="0">
              <a:solidFill>
                <a:srgbClr val="FFFFFF"/>
              </a:solidFill>
            </a:endParaRPr>
          </a:p>
        </p:txBody>
      </p:sp>
    </p:spTree>
    <p:extLst>
      <p:ext uri="{BB962C8B-B14F-4D97-AF65-F5344CB8AC3E}">
        <p14:creationId xmlns:p14="http://schemas.microsoft.com/office/powerpoint/2010/main" val="26097113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Step 3 continued:</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630283" y="1307232"/>
            <a:ext cx="7468444" cy="2705968"/>
          </a:xfrm>
        </p:spPr>
        <p:txBody>
          <a:bodyPr>
            <a:normAutofit fontScale="85000" lnSpcReduction="20000"/>
          </a:bodyPr>
          <a:lstStyle/>
          <a:p>
            <a:pPr marL="0" indent="0">
              <a:buNone/>
            </a:pPr>
            <a:r>
              <a:rPr lang="en-US" sz="1700" dirty="0"/>
              <a:t>Steps to locating reliable and relevant sources:</a:t>
            </a:r>
          </a:p>
          <a:p>
            <a:pPr marL="457200" indent="-457200">
              <a:buAutoNum type="arabicParenR"/>
            </a:pPr>
            <a:r>
              <a:rPr lang="en-US" sz="1700" b="1" dirty="0"/>
              <a:t>Locating sources</a:t>
            </a:r>
            <a:r>
              <a:rPr lang="en-US" sz="1700" dirty="0"/>
              <a:t>. It is important for us to find a range of sources. These sources can be found on the internet, in books, in the media, and through interpersonal methods.</a:t>
            </a:r>
          </a:p>
          <a:p>
            <a:pPr marL="457200" indent="-457200">
              <a:buAutoNum type="arabicParenR"/>
            </a:pPr>
            <a:r>
              <a:rPr lang="en-US" sz="1700" b="1" dirty="0"/>
              <a:t>Reliability. </a:t>
            </a:r>
            <a:r>
              <a:rPr lang="en-US" sz="1700" dirty="0"/>
              <a:t>When </a:t>
            </a:r>
            <a:r>
              <a:rPr lang="en-US" sz="1700" dirty="0" err="1"/>
              <a:t>analysing</a:t>
            </a:r>
            <a:r>
              <a:rPr lang="en-US" sz="1700" dirty="0"/>
              <a:t> whether a source is reliable or not, it is important to assess:</a:t>
            </a:r>
          </a:p>
          <a:p>
            <a:pPr lvl="2"/>
            <a:r>
              <a:rPr lang="en-US" sz="1700" dirty="0"/>
              <a:t>Recency, reputation, qualifications, location, bias, values, personal gain, consistency, confirmation, witness/research and means of obtaining  the information.</a:t>
            </a:r>
          </a:p>
          <a:p>
            <a:pPr marL="457200" indent="-457200">
              <a:buAutoNum type="arabicParenR"/>
            </a:pPr>
            <a:r>
              <a:rPr lang="en-US" sz="1700" b="1" dirty="0"/>
              <a:t>Multiple sources. </a:t>
            </a:r>
            <a:r>
              <a:rPr lang="en-US" sz="1700" dirty="0"/>
              <a:t>By finding information from more than one source the research is more likely to be accurate. As well as this, try to locate a variety of resources (rather than just one website).</a:t>
            </a:r>
            <a:endParaRPr lang="en-AU" sz="1700" b="1" dirty="0"/>
          </a:p>
          <a:p>
            <a:pPr>
              <a:lnSpc>
                <a:spcPct val="90000"/>
              </a:lnSpc>
            </a:pPr>
            <a:endParaRPr lang="en-AU" dirty="0">
              <a:solidFill>
                <a:schemeClr val="tx1"/>
              </a:solidFill>
            </a:endParaRPr>
          </a:p>
          <a:p>
            <a:endParaRPr lang="en-US" sz="2200" dirty="0">
              <a:solidFill>
                <a:schemeClr val="tx1"/>
              </a:solidFill>
            </a:endParaRPr>
          </a:p>
          <a:p>
            <a:pPr marL="0" indent="0">
              <a:buNone/>
            </a:pPr>
            <a:endParaRPr lang="en-US" dirty="0"/>
          </a:p>
        </p:txBody>
      </p:sp>
      <p:pic>
        <p:nvPicPr>
          <p:cNvPr id="5" name="Picture 4" descr="A close up of a newspaper&#10;&#10;Description automatically generated">
            <a:extLst>
              <a:ext uri="{FF2B5EF4-FFF2-40B4-BE49-F238E27FC236}">
                <a16:creationId xmlns:a16="http://schemas.microsoft.com/office/drawing/2014/main" id="{E59FFBD4-D680-49E1-9385-A0CFA715B7C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44572" y="3861048"/>
            <a:ext cx="3569566" cy="2473686"/>
          </a:xfrm>
          <a:prstGeom prst="rect">
            <a:avLst/>
          </a:prstGeom>
        </p:spPr>
      </p:pic>
      <p:sp>
        <p:nvSpPr>
          <p:cNvPr id="6" name="TextBox 5">
            <a:extLst>
              <a:ext uri="{FF2B5EF4-FFF2-40B4-BE49-F238E27FC236}">
                <a16:creationId xmlns:a16="http://schemas.microsoft.com/office/drawing/2014/main" id="{5A96C919-ED4E-4136-A92E-B1BCD365BDB0}"/>
              </a:ext>
            </a:extLst>
          </p:cNvPr>
          <p:cNvSpPr txBox="1"/>
          <p:nvPr/>
        </p:nvSpPr>
        <p:spPr>
          <a:xfrm>
            <a:off x="4283968" y="6451929"/>
            <a:ext cx="3419872" cy="230832"/>
          </a:xfrm>
          <a:prstGeom prst="rect">
            <a:avLst/>
          </a:prstGeom>
          <a:noFill/>
        </p:spPr>
        <p:txBody>
          <a:bodyPr wrap="square" rtlCol="0">
            <a:spAutoFit/>
          </a:bodyPr>
          <a:lstStyle/>
          <a:p>
            <a:r>
              <a:rPr lang="en-AU" sz="900" dirty="0">
                <a:hlinkClick r:id="rId4" tooltip="https://jennymackness.wordpress.com/2017/10/06/socrmx-introduction-to-social-research-methods-mooc-week-1/"/>
              </a:rPr>
              <a:t>This Photo</a:t>
            </a:r>
            <a:r>
              <a:rPr lang="en-AU" sz="900" dirty="0"/>
              <a:t> by Unknown Author is licensed under </a:t>
            </a:r>
            <a:r>
              <a:rPr lang="en-AU" sz="900" dirty="0">
                <a:hlinkClick r:id="rId5" tooltip="https://creativecommons.org/licenses/by-nc-sa/3.0/"/>
              </a:rPr>
              <a:t>CC BY-SA-NC</a:t>
            </a:r>
            <a:endParaRPr lang="en-AU" sz="900" dirty="0"/>
          </a:p>
        </p:txBody>
      </p:sp>
    </p:spTree>
    <p:extLst>
      <p:ext uri="{BB962C8B-B14F-4D97-AF65-F5344CB8AC3E}">
        <p14:creationId xmlns:p14="http://schemas.microsoft.com/office/powerpoint/2010/main" val="25898350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Step 4:</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630283" y="1307232"/>
            <a:ext cx="7468444" cy="2705968"/>
          </a:xfrm>
        </p:spPr>
        <p:txBody>
          <a:bodyPr>
            <a:normAutofit/>
          </a:bodyPr>
          <a:lstStyle/>
          <a:p>
            <a:pPr>
              <a:lnSpc>
                <a:spcPct val="90000"/>
              </a:lnSpc>
            </a:pPr>
            <a:r>
              <a:rPr lang="en-US" dirty="0"/>
              <a:t>Once the researcher has confirmed that the sources are credible and reliable, they need to gather information to answer the focus questions.</a:t>
            </a:r>
          </a:p>
          <a:p>
            <a:pPr>
              <a:lnSpc>
                <a:spcPct val="90000"/>
              </a:lnSpc>
            </a:pPr>
            <a:r>
              <a:rPr lang="en-US" dirty="0"/>
              <a:t>To do so, the researcher should create notes for each question, from multiple sources.</a:t>
            </a:r>
          </a:p>
          <a:p>
            <a:pPr>
              <a:lnSpc>
                <a:spcPct val="90000"/>
              </a:lnSpc>
            </a:pPr>
            <a:r>
              <a:rPr lang="en-US" dirty="0"/>
              <a:t>These notes need to be in the researchers own words, and can be used to cross-reference information from different sources.</a:t>
            </a:r>
          </a:p>
          <a:p>
            <a:pPr>
              <a:lnSpc>
                <a:spcPct val="90000"/>
              </a:lnSpc>
            </a:pPr>
            <a:endParaRPr lang="en-AU" dirty="0">
              <a:solidFill>
                <a:schemeClr val="tx1"/>
              </a:solidFill>
            </a:endParaRPr>
          </a:p>
          <a:p>
            <a:endParaRPr lang="en-US" sz="2200" dirty="0">
              <a:solidFill>
                <a:schemeClr val="tx1"/>
              </a:solidFill>
            </a:endParaRPr>
          </a:p>
          <a:p>
            <a:pPr marL="0" indent="0">
              <a:buNone/>
            </a:pPr>
            <a:endParaRPr lang="en-US" dirty="0"/>
          </a:p>
        </p:txBody>
      </p:sp>
      <p:pic>
        <p:nvPicPr>
          <p:cNvPr id="7" name="Picture 6" descr="A close up of a logo&#10;&#10;Description automatically generated">
            <a:extLst>
              <a:ext uri="{FF2B5EF4-FFF2-40B4-BE49-F238E27FC236}">
                <a16:creationId xmlns:a16="http://schemas.microsoft.com/office/drawing/2014/main" id="{F4D6299C-7386-49A6-9FC1-9D10DEB5B6E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114475" y="3494647"/>
            <a:ext cx="2578500" cy="3335842"/>
          </a:xfrm>
          <a:prstGeom prst="rect">
            <a:avLst/>
          </a:prstGeom>
        </p:spPr>
      </p:pic>
    </p:spTree>
    <p:extLst>
      <p:ext uri="{BB962C8B-B14F-4D97-AF65-F5344CB8AC3E}">
        <p14:creationId xmlns:p14="http://schemas.microsoft.com/office/powerpoint/2010/main" val="15192458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Step 5:</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630283" y="1307232"/>
            <a:ext cx="7468444" cy="2705968"/>
          </a:xfrm>
        </p:spPr>
        <p:txBody>
          <a:bodyPr>
            <a:normAutofit fontScale="92500" lnSpcReduction="10000"/>
          </a:bodyPr>
          <a:lstStyle/>
          <a:p>
            <a:r>
              <a:rPr lang="en-US" dirty="0">
                <a:solidFill>
                  <a:schemeClr val="tx1"/>
                </a:solidFill>
              </a:rPr>
              <a:t>Once the information has been collected for each focus question, it is time for the researcher to </a:t>
            </a:r>
            <a:r>
              <a:rPr lang="en-US" dirty="0" err="1">
                <a:solidFill>
                  <a:schemeClr val="tx1"/>
                </a:solidFill>
              </a:rPr>
              <a:t>summarise</a:t>
            </a:r>
            <a:r>
              <a:rPr lang="en-US" dirty="0">
                <a:solidFill>
                  <a:schemeClr val="tx1"/>
                </a:solidFill>
              </a:rPr>
              <a:t> the information and answer the questions.</a:t>
            </a:r>
          </a:p>
          <a:p>
            <a:r>
              <a:rPr lang="en-US" dirty="0">
                <a:solidFill>
                  <a:schemeClr val="tx1"/>
                </a:solidFill>
              </a:rPr>
              <a:t>When </a:t>
            </a:r>
            <a:r>
              <a:rPr lang="en-US" dirty="0" err="1">
                <a:solidFill>
                  <a:schemeClr val="tx1"/>
                </a:solidFill>
              </a:rPr>
              <a:t>summarising</a:t>
            </a:r>
            <a:r>
              <a:rPr lang="en-US" dirty="0">
                <a:solidFill>
                  <a:schemeClr val="tx1"/>
                </a:solidFill>
              </a:rPr>
              <a:t>, it is important to identify the key points/findings in the information. </a:t>
            </a:r>
          </a:p>
          <a:p>
            <a:r>
              <a:rPr lang="en-US" dirty="0">
                <a:solidFill>
                  <a:schemeClr val="tx1"/>
                </a:solidFill>
              </a:rPr>
              <a:t>The summary should “sum-up” the information that has been found.</a:t>
            </a:r>
          </a:p>
          <a:p>
            <a:r>
              <a:rPr lang="en-US" dirty="0">
                <a:solidFill>
                  <a:schemeClr val="tx1"/>
                </a:solidFill>
              </a:rPr>
              <a:t>When finishing the summary, it is important for the researcher to re-read the information and ensure that it reflects the original finding of the sources.</a:t>
            </a:r>
          </a:p>
          <a:p>
            <a:pPr>
              <a:lnSpc>
                <a:spcPct val="90000"/>
              </a:lnSpc>
            </a:pPr>
            <a:endParaRPr lang="en-AU" dirty="0">
              <a:solidFill>
                <a:schemeClr val="tx1"/>
              </a:solidFill>
            </a:endParaRPr>
          </a:p>
          <a:p>
            <a:endParaRPr lang="en-US" sz="2200" dirty="0">
              <a:solidFill>
                <a:schemeClr val="tx1"/>
              </a:solidFill>
            </a:endParaRPr>
          </a:p>
          <a:p>
            <a:pPr marL="0" indent="0">
              <a:buNone/>
            </a:pPr>
            <a:endParaRPr lang="en-US" dirty="0"/>
          </a:p>
        </p:txBody>
      </p:sp>
      <p:pic>
        <p:nvPicPr>
          <p:cNvPr id="5" name="Picture 4" descr="A close up of a logo&#10;&#10;Description automatically generated">
            <a:extLst>
              <a:ext uri="{FF2B5EF4-FFF2-40B4-BE49-F238E27FC236}">
                <a16:creationId xmlns:a16="http://schemas.microsoft.com/office/drawing/2014/main" id="{3D6EF09B-178E-49E2-9A7D-0B6C846DD30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923928" y="3789040"/>
            <a:ext cx="2359149" cy="2007898"/>
          </a:xfrm>
          <a:prstGeom prst="rect">
            <a:avLst/>
          </a:prstGeom>
        </p:spPr>
      </p:pic>
      <p:sp>
        <p:nvSpPr>
          <p:cNvPr id="6" name="TextBox 5">
            <a:extLst>
              <a:ext uri="{FF2B5EF4-FFF2-40B4-BE49-F238E27FC236}">
                <a16:creationId xmlns:a16="http://schemas.microsoft.com/office/drawing/2014/main" id="{5D8861F1-8F1F-4795-86A1-2CB97DD3735C}"/>
              </a:ext>
            </a:extLst>
          </p:cNvPr>
          <p:cNvSpPr txBox="1"/>
          <p:nvPr/>
        </p:nvSpPr>
        <p:spPr>
          <a:xfrm>
            <a:off x="3923928" y="5944248"/>
            <a:ext cx="2359149" cy="369332"/>
          </a:xfrm>
          <a:prstGeom prst="rect">
            <a:avLst/>
          </a:prstGeom>
          <a:noFill/>
        </p:spPr>
        <p:txBody>
          <a:bodyPr wrap="square" rtlCol="0">
            <a:spAutoFit/>
          </a:bodyPr>
          <a:lstStyle/>
          <a:p>
            <a:r>
              <a:rPr lang="en-AU" sz="900">
                <a:hlinkClick r:id="rId4" tooltip="http://veneficusschola.wordpress.com/2011/10/11/resistance-summary/"/>
              </a:rPr>
              <a:t>This Photo</a:t>
            </a:r>
            <a:r>
              <a:rPr lang="en-AU" sz="900"/>
              <a:t> by Unknown Author is licensed under </a:t>
            </a:r>
            <a:r>
              <a:rPr lang="en-AU" sz="900">
                <a:hlinkClick r:id="rId5" tooltip="https://creativecommons.org/licenses/by/3.0/"/>
              </a:rPr>
              <a:t>CC BY</a:t>
            </a:r>
            <a:endParaRPr lang="en-AU" sz="900"/>
          </a:p>
        </p:txBody>
      </p:sp>
    </p:spTree>
    <p:extLst>
      <p:ext uri="{BB962C8B-B14F-4D97-AF65-F5344CB8AC3E}">
        <p14:creationId xmlns:p14="http://schemas.microsoft.com/office/powerpoint/2010/main" val="6943759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Step 6:</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630283" y="1307232"/>
            <a:ext cx="7468444" cy="2705968"/>
          </a:xfrm>
        </p:spPr>
        <p:txBody>
          <a:bodyPr>
            <a:normAutofit fontScale="92500" lnSpcReduction="10000"/>
          </a:bodyPr>
          <a:lstStyle/>
          <a:p>
            <a:pPr>
              <a:lnSpc>
                <a:spcPct val="90000"/>
              </a:lnSpc>
            </a:pPr>
            <a:r>
              <a:rPr lang="en-US" dirty="0">
                <a:solidFill>
                  <a:schemeClr val="tx1"/>
                </a:solidFill>
              </a:rPr>
              <a:t>Once the focus questions have been answered, the researcher needs to develop their own argument and conclusions on the topic.</a:t>
            </a:r>
          </a:p>
          <a:p>
            <a:pPr>
              <a:lnSpc>
                <a:spcPct val="90000"/>
              </a:lnSpc>
            </a:pPr>
            <a:r>
              <a:rPr lang="en-US" dirty="0">
                <a:solidFill>
                  <a:schemeClr val="tx1"/>
                </a:solidFill>
              </a:rPr>
              <a:t>Page 117 textbook</a:t>
            </a:r>
          </a:p>
          <a:p>
            <a:pPr>
              <a:lnSpc>
                <a:spcPct val="90000"/>
              </a:lnSpc>
            </a:pPr>
            <a:r>
              <a:rPr lang="en-US" dirty="0">
                <a:solidFill>
                  <a:schemeClr val="tx1"/>
                </a:solidFill>
              </a:rPr>
              <a:t>Once the argument has been developed, a clear conclusion can be drawn.</a:t>
            </a:r>
          </a:p>
          <a:p>
            <a:pPr>
              <a:lnSpc>
                <a:spcPct val="90000"/>
              </a:lnSpc>
            </a:pPr>
            <a:r>
              <a:rPr lang="en-US" dirty="0">
                <a:solidFill>
                  <a:schemeClr val="tx1"/>
                </a:solidFill>
              </a:rPr>
              <a:t>All recommendations to improve health within this topic should be found within the conclusion. E.g. </a:t>
            </a:r>
            <a:r>
              <a:rPr lang="en-US" dirty="0" err="1">
                <a:solidFill>
                  <a:schemeClr val="tx1"/>
                </a:solidFill>
              </a:rPr>
              <a:t>pg</a:t>
            </a:r>
            <a:r>
              <a:rPr lang="en-US" dirty="0">
                <a:solidFill>
                  <a:schemeClr val="tx1"/>
                </a:solidFill>
              </a:rPr>
              <a:t> 117 textbook</a:t>
            </a:r>
          </a:p>
          <a:p>
            <a:pPr>
              <a:lnSpc>
                <a:spcPct val="90000"/>
              </a:lnSpc>
            </a:pPr>
            <a:r>
              <a:rPr lang="en-US" dirty="0">
                <a:solidFill>
                  <a:schemeClr val="tx1"/>
                </a:solidFill>
              </a:rPr>
              <a:t>When writing these recommendations, the researcher can support their statements by sourcing evidence that comes to the same/similar conclusions.</a:t>
            </a:r>
            <a:endParaRPr lang="en-AU" dirty="0">
              <a:solidFill>
                <a:schemeClr val="tx1"/>
              </a:solidFill>
            </a:endParaRPr>
          </a:p>
          <a:p>
            <a:pPr>
              <a:lnSpc>
                <a:spcPct val="90000"/>
              </a:lnSpc>
            </a:pPr>
            <a:endParaRPr lang="en-AU" dirty="0">
              <a:solidFill>
                <a:schemeClr val="tx1"/>
              </a:solidFill>
            </a:endParaRPr>
          </a:p>
          <a:p>
            <a:endParaRPr lang="en-US" sz="2200" dirty="0">
              <a:solidFill>
                <a:schemeClr val="tx1"/>
              </a:solidFill>
            </a:endParaRPr>
          </a:p>
          <a:p>
            <a:pPr marL="0" indent="0">
              <a:buNone/>
            </a:pPr>
            <a:endParaRPr lang="en-US" dirty="0"/>
          </a:p>
        </p:txBody>
      </p:sp>
      <p:pic>
        <p:nvPicPr>
          <p:cNvPr id="9" name="Picture 8" descr="A close up of a sign&#10;&#10;Description automatically generated">
            <a:extLst>
              <a:ext uri="{FF2B5EF4-FFF2-40B4-BE49-F238E27FC236}">
                <a16:creationId xmlns:a16="http://schemas.microsoft.com/office/drawing/2014/main" id="{8BC3ED9B-A89F-4B0F-A8DD-22760C5BCDB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20072" y="3893565"/>
            <a:ext cx="2354835" cy="2354835"/>
          </a:xfrm>
          <a:prstGeom prst="rect">
            <a:avLst/>
          </a:prstGeom>
        </p:spPr>
      </p:pic>
      <p:sp>
        <p:nvSpPr>
          <p:cNvPr id="11" name="TextBox 10">
            <a:extLst>
              <a:ext uri="{FF2B5EF4-FFF2-40B4-BE49-F238E27FC236}">
                <a16:creationId xmlns:a16="http://schemas.microsoft.com/office/drawing/2014/main" id="{A3AD47FB-119F-415B-8AC0-61893079EEFF}"/>
              </a:ext>
            </a:extLst>
          </p:cNvPr>
          <p:cNvSpPr txBox="1"/>
          <p:nvPr/>
        </p:nvSpPr>
        <p:spPr>
          <a:xfrm>
            <a:off x="5441729" y="6085537"/>
            <a:ext cx="1968491" cy="307777"/>
          </a:xfrm>
          <a:prstGeom prst="rect">
            <a:avLst/>
          </a:prstGeom>
          <a:solidFill>
            <a:srgbClr val="000000"/>
          </a:solidFill>
        </p:spPr>
        <p:txBody>
          <a:bodyPr wrap="square" rtlCol="0">
            <a:spAutoFit/>
          </a:bodyPr>
          <a:lstStyle/>
          <a:p>
            <a:pPr algn="r">
              <a:spcAft>
                <a:spcPts val="600"/>
              </a:spcAft>
            </a:pPr>
            <a:r>
              <a:rPr lang="en-AU" sz="700">
                <a:solidFill>
                  <a:srgbClr val="FFFFFF"/>
                </a:solidFill>
                <a:hlinkClick r:id="rId4" tooltip="https://www.flickr.com/photos/deeplifequotes/6936189336">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AU" sz="700">
              <a:solidFill>
                <a:srgbClr val="FFFFFF"/>
              </a:solidFill>
            </a:endParaRPr>
          </a:p>
        </p:txBody>
      </p:sp>
    </p:spTree>
    <p:extLst>
      <p:ext uri="{BB962C8B-B14F-4D97-AF65-F5344CB8AC3E}">
        <p14:creationId xmlns:p14="http://schemas.microsoft.com/office/powerpoint/2010/main" val="34363754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Step 7:</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630283" y="1307232"/>
            <a:ext cx="7468444" cy="2705968"/>
          </a:xfrm>
        </p:spPr>
        <p:txBody>
          <a:bodyPr>
            <a:normAutofit fontScale="85000" lnSpcReduction="20000"/>
          </a:bodyPr>
          <a:lstStyle/>
          <a:p>
            <a:pPr>
              <a:lnSpc>
                <a:spcPct val="90000"/>
              </a:lnSpc>
            </a:pPr>
            <a:r>
              <a:rPr lang="en-US" dirty="0">
                <a:solidFill>
                  <a:schemeClr val="tx1"/>
                </a:solidFill>
              </a:rPr>
              <a:t>Finally, it is important to present the findings of the inquiry in a way that is suitable to the audience.</a:t>
            </a:r>
          </a:p>
          <a:p>
            <a:pPr>
              <a:lnSpc>
                <a:spcPct val="90000"/>
              </a:lnSpc>
            </a:pPr>
            <a:r>
              <a:rPr lang="en-US" dirty="0">
                <a:solidFill>
                  <a:schemeClr val="tx1"/>
                </a:solidFill>
              </a:rPr>
              <a:t>Findings can be presented through:</a:t>
            </a:r>
          </a:p>
          <a:p>
            <a:pPr lvl="1">
              <a:lnSpc>
                <a:spcPct val="90000"/>
              </a:lnSpc>
            </a:pPr>
            <a:r>
              <a:rPr lang="en-US" sz="1800" dirty="0">
                <a:solidFill>
                  <a:schemeClr val="tx1"/>
                </a:solidFill>
              </a:rPr>
              <a:t>Oral presentations</a:t>
            </a:r>
          </a:p>
          <a:p>
            <a:pPr lvl="1">
              <a:lnSpc>
                <a:spcPct val="90000"/>
              </a:lnSpc>
            </a:pPr>
            <a:r>
              <a:rPr lang="en-US" sz="1800" dirty="0">
                <a:solidFill>
                  <a:schemeClr val="tx1"/>
                </a:solidFill>
              </a:rPr>
              <a:t>Poster presentations</a:t>
            </a:r>
          </a:p>
          <a:p>
            <a:pPr lvl="1">
              <a:lnSpc>
                <a:spcPct val="90000"/>
              </a:lnSpc>
            </a:pPr>
            <a:r>
              <a:rPr lang="en-US" sz="1800" dirty="0">
                <a:solidFill>
                  <a:schemeClr val="tx1"/>
                </a:solidFill>
              </a:rPr>
              <a:t>Reports</a:t>
            </a:r>
          </a:p>
          <a:p>
            <a:pPr lvl="1">
              <a:lnSpc>
                <a:spcPct val="90000"/>
              </a:lnSpc>
            </a:pPr>
            <a:r>
              <a:rPr lang="en-US" sz="1800" dirty="0">
                <a:solidFill>
                  <a:schemeClr val="tx1"/>
                </a:solidFill>
              </a:rPr>
              <a:t>Website</a:t>
            </a:r>
          </a:p>
          <a:p>
            <a:pPr lvl="1">
              <a:lnSpc>
                <a:spcPct val="90000"/>
              </a:lnSpc>
            </a:pPr>
            <a:r>
              <a:rPr lang="en-US" sz="1800" dirty="0">
                <a:solidFill>
                  <a:schemeClr val="tx1"/>
                </a:solidFill>
              </a:rPr>
              <a:t>Documentary</a:t>
            </a:r>
          </a:p>
          <a:p>
            <a:pPr>
              <a:lnSpc>
                <a:spcPct val="90000"/>
              </a:lnSpc>
            </a:pPr>
            <a:r>
              <a:rPr lang="en-US" dirty="0">
                <a:solidFill>
                  <a:schemeClr val="tx1"/>
                </a:solidFill>
              </a:rPr>
              <a:t>The presenting it is important to avoid using jargon and technical language, unless the audience is familiar with it.</a:t>
            </a:r>
          </a:p>
          <a:p>
            <a:pPr>
              <a:lnSpc>
                <a:spcPct val="90000"/>
              </a:lnSpc>
            </a:pPr>
            <a:endParaRPr lang="en-AU" dirty="0">
              <a:solidFill>
                <a:schemeClr val="tx1"/>
              </a:solidFill>
            </a:endParaRPr>
          </a:p>
          <a:p>
            <a:endParaRPr lang="en-US" sz="2200" dirty="0">
              <a:solidFill>
                <a:schemeClr val="tx1"/>
              </a:solidFill>
            </a:endParaRPr>
          </a:p>
          <a:p>
            <a:pPr marL="0" indent="0">
              <a:buNone/>
            </a:pPr>
            <a:endParaRPr lang="en-US" dirty="0"/>
          </a:p>
        </p:txBody>
      </p:sp>
      <p:pic>
        <p:nvPicPr>
          <p:cNvPr id="13" name="Picture 2" descr="Image result for presentation meme">
            <a:extLst>
              <a:ext uri="{FF2B5EF4-FFF2-40B4-BE49-F238E27FC236}">
                <a16:creationId xmlns:a16="http://schemas.microsoft.com/office/drawing/2014/main" id="{6185829A-D322-4E20-9875-1858162C50C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67744" y="4067367"/>
            <a:ext cx="4176464" cy="2328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9143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Let’s look a bit closer at data interpretation:</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A close up of a logo&#10;&#10;Description automatically generated">
            <a:extLst>
              <a:ext uri="{FF2B5EF4-FFF2-40B4-BE49-F238E27FC236}">
                <a16:creationId xmlns:a16="http://schemas.microsoft.com/office/drawing/2014/main" id="{ECDB7396-F657-49E9-BBB7-90EB05D37036}"/>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131840" y="4795780"/>
            <a:ext cx="2383905" cy="1740747"/>
          </a:xfrm>
          <a:prstGeom prst="rect">
            <a:avLst/>
          </a:prstGeom>
        </p:spPr>
      </p:pic>
      <p:sp>
        <p:nvSpPr>
          <p:cNvPr id="9" name="Content Placeholder 2">
            <a:extLst>
              <a:ext uri="{FF2B5EF4-FFF2-40B4-BE49-F238E27FC236}">
                <a16:creationId xmlns:a16="http://schemas.microsoft.com/office/drawing/2014/main" id="{4B26C62F-279C-4AD7-AD22-CD39500644AE}"/>
              </a:ext>
            </a:extLst>
          </p:cNvPr>
          <p:cNvSpPr txBox="1">
            <a:spLocks/>
          </p:cNvSpPr>
          <p:nvPr/>
        </p:nvSpPr>
        <p:spPr>
          <a:xfrm>
            <a:off x="750072" y="1453192"/>
            <a:ext cx="7926384"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There are times where we can find trends or relationships in data. </a:t>
            </a:r>
          </a:p>
          <a:p>
            <a:r>
              <a:rPr lang="en-US" b="1" dirty="0"/>
              <a:t>Positive trend</a:t>
            </a:r>
            <a:r>
              <a:rPr lang="en-US" dirty="0"/>
              <a:t>: If an increase in one set of data coincides with an increase in the values of another set of data, it shows a positive relationship. A positive trend means both sets of data are closely related, however it does not determine cause.</a:t>
            </a:r>
          </a:p>
          <a:p>
            <a:r>
              <a:rPr lang="en-US" b="1" dirty="0"/>
              <a:t>Negative trend: </a:t>
            </a:r>
            <a:r>
              <a:rPr lang="en-US" dirty="0"/>
              <a:t>If the values of one set of data increase, and the values of the other set decrease, it shows a negative trend.</a:t>
            </a:r>
          </a:p>
          <a:p>
            <a:r>
              <a:rPr lang="en-US" b="1" dirty="0"/>
              <a:t>No Trend</a:t>
            </a:r>
          </a:p>
          <a:p>
            <a:r>
              <a:rPr lang="en-US" dirty="0"/>
              <a:t>When describing a trend use the formula shown on </a:t>
            </a:r>
            <a:r>
              <a:rPr lang="en-US" dirty="0" err="1"/>
              <a:t>pg</a:t>
            </a:r>
            <a:r>
              <a:rPr lang="en-US" dirty="0"/>
              <a:t> 116 of the textbook</a:t>
            </a:r>
          </a:p>
          <a:p>
            <a:endParaRPr lang="en-AU" dirty="0"/>
          </a:p>
        </p:txBody>
      </p:sp>
    </p:spTree>
    <p:extLst>
      <p:ext uri="{BB962C8B-B14F-4D97-AF65-F5344CB8AC3E}">
        <p14:creationId xmlns:p14="http://schemas.microsoft.com/office/powerpoint/2010/main" val="395555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Describing trends:</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2">
            <a:extLst>
              <a:ext uri="{FF2B5EF4-FFF2-40B4-BE49-F238E27FC236}">
                <a16:creationId xmlns:a16="http://schemas.microsoft.com/office/drawing/2014/main" id="{4B26C62F-279C-4AD7-AD22-CD39500644AE}"/>
              </a:ext>
            </a:extLst>
          </p:cNvPr>
          <p:cNvSpPr txBox="1">
            <a:spLocks/>
          </p:cNvSpPr>
          <p:nvPr/>
        </p:nvSpPr>
        <p:spPr>
          <a:xfrm>
            <a:off x="750072" y="1453192"/>
            <a:ext cx="7926384"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AU" dirty="0"/>
          </a:p>
        </p:txBody>
      </p:sp>
      <p:sp>
        <p:nvSpPr>
          <p:cNvPr id="3" name="Rectangle 2">
            <a:extLst>
              <a:ext uri="{FF2B5EF4-FFF2-40B4-BE49-F238E27FC236}">
                <a16:creationId xmlns:a16="http://schemas.microsoft.com/office/drawing/2014/main" id="{263CB1AE-4058-4883-B295-9AD8A0ECCAB9}"/>
              </a:ext>
            </a:extLst>
          </p:cNvPr>
          <p:cNvSpPr/>
          <p:nvPr/>
        </p:nvSpPr>
        <p:spPr>
          <a:xfrm>
            <a:off x="827584" y="1437695"/>
            <a:ext cx="7272808" cy="2031325"/>
          </a:xfrm>
          <a:prstGeom prst="rect">
            <a:avLst/>
          </a:prstGeom>
        </p:spPr>
        <p:txBody>
          <a:bodyPr wrap="square">
            <a:spAutoFit/>
          </a:bodyPr>
          <a:lstStyle/>
          <a:p>
            <a:r>
              <a:rPr lang="en-US" dirty="0"/>
              <a:t>You can follow the trend formula:</a:t>
            </a:r>
          </a:p>
          <a:p>
            <a:endParaRPr lang="en-US" dirty="0"/>
          </a:p>
          <a:p>
            <a:r>
              <a:rPr lang="en-US" b="1" dirty="0"/>
              <a:t>“As A increases/decreases, B increases/decreases so the data follows a positive/negative trend.”</a:t>
            </a:r>
          </a:p>
          <a:p>
            <a:endParaRPr lang="en-US" b="1" dirty="0"/>
          </a:p>
          <a:p>
            <a:r>
              <a:rPr lang="en-US" b="1" dirty="0"/>
              <a:t>A and B are replaced with the data being described (often on the two axis of the table/graph)</a:t>
            </a:r>
          </a:p>
        </p:txBody>
      </p:sp>
      <p:pic>
        <p:nvPicPr>
          <p:cNvPr id="11" name="Picture 10">
            <a:extLst>
              <a:ext uri="{FF2B5EF4-FFF2-40B4-BE49-F238E27FC236}">
                <a16:creationId xmlns:a16="http://schemas.microsoft.com/office/drawing/2014/main" id="{C42CE8B7-9764-4ABF-A97C-B253FACA36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160" y="3760542"/>
            <a:ext cx="4392488" cy="2515212"/>
          </a:xfrm>
          <a:prstGeom prst="rect">
            <a:avLst/>
          </a:prstGeom>
        </p:spPr>
      </p:pic>
      <p:sp>
        <p:nvSpPr>
          <p:cNvPr id="13" name="Title 1">
            <a:extLst>
              <a:ext uri="{FF2B5EF4-FFF2-40B4-BE49-F238E27FC236}">
                <a16:creationId xmlns:a16="http://schemas.microsoft.com/office/drawing/2014/main" id="{5FB91431-A3A8-4481-BC30-EF79CC12903E}"/>
              </a:ext>
            </a:extLst>
          </p:cNvPr>
          <p:cNvSpPr txBox="1">
            <a:spLocks/>
          </p:cNvSpPr>
          <p:nvPr/>
        </p:nvSpPr>
        <p:spPr>
          <a:xfrm>
            <a:off x="5309636" y="3884425"/>
            <a:ext cx="2959497" cy="221155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t>In Australia, as the number of fast food outlets increases, the number of thousands of transactions increases, so the data follows a positive trend. </a:t>
            </a:r>
            <a:endParaRPr lang="en-AU" sz="2000" dirty="0"/>
          </a:p>
        </p:txBody>
      </p:sp>
    </p:spTree>
    <p:extLst>
      <p:ext uri="{BB962C8B-B14F-4D97-AF65-F5344CB8AC3E}">
        <p14:creationId xmlns:p14="http://schemas.microsoft.com/office/powerpoint/2010/main" val="183391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Describing trends:</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2">
            <a:extLst>
              <a:ext uri="{FF2B5EF4-FFF2-40B4-BE49-F238E27FC236}">
                <a16:creationId xmlns:a16="http://schemas.microsoft.com/office/drawing/2014/main" id="{4B26C62F-279C-4AD7-AD22-CD39500644AE}"/>
              </a:ext>
            </a:extLst>
          </p:cNvPr>
          <p:cNvSpPr txBox="1">
            <a:spLocks/>
          </p:cNvSpPr>
          <p:nvPr/>
        </p:nvSpPr>
        <p:spPr>
          <a:xfrm>
            <a:off x="750072" y="1453192"/>
            <a:ext cx="7926384"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AU" dirty="0"/>
          </a:p>
        </p:txBody>
      </p:sp>
      <p:pic>
        <p:nvPicPr>
          <p:cNvPr id="15" name="Picture 14">
            <a:extLst>
              <a:ext uri="{FF2B5EF4-FFF2-40B4-BE49-F238E27FC236}">
                <a16:creationId xmlns:a16="http://schemas.microsoft.com/office/drawing/2014/main" id="{C94EEDD9-DAA0-468C-9C46-BFC46B47C8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599" y="1628800"/>
            <a:ext cx="4896544" cy="2719389"/>
          </a:xfrm>
          <a:prstGeom prst="rect">
            <a:avLst/>
          </a:prstGeom>
        </p:spPr>
      </p:pic>
      <p:sp>
        <p:nvSpPr>
          <p:cNvPr id="16" name="Title 1">
            <a:extLst>
              <a:ext uri="{FF2B5EF4-FFF2-40B4-BE49-F238E27FC236}">
                <a16:creationId xmlns:a16="http://schemas.microsoft.com/office/drawing/2014/main" id="{226F59C8-25FD-4776-8296-29FE9C6885B8}"/>
              </a:ext>
            </a:extLst>
          </p:cNvPr>
          <p:cNvSpPr txBox="1">
            <a:spLocks/>
          </p:cNvSpPr>
          <p:nvPr/>
        </p:nvSpPr>
        <p:spPr>
          <a:xfrm>
            <a:off x="446856" y="4779594"/>
            <a:ext cx="8229600" cy="1143000"/>
          </a:xfrm>
          <a:prstGeom prst="rect">
            <a:avLst/>
          </a:prstGeom>
        </p:spPr>
        <p:txBody>
          <a:bodyPr vert="horz" lIns="91440" tIns="45720" rIns="91440" bIns="45720" rtlCol="0" anchor="t">
            <a:normAutofit fontScale="850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t>Describe the trend in the graph above:</a:t>
            </a:r>
          </a:p>
          <a:p>
            <a:endParaRPr lang="en-US" sz="2000" dirty="0"/>
          </a:p>
          <a:p>
            <a:r>
              <a:rPr lang="en-US" sz="2000" dirty="0">
                <a:solidFill>
                  <a:schemeClr val="tx1"/>
                </a:solidFill>
              </a:rPr>
              <a:t>As the distance from a Major City increases, the average access to a primary health care source decreases, so the date follows a negative trend. </a:t>
            </a:r>
            <a:endParaRPr lang="en-AU" sz="2000" dirty="0">
              <a:solidFill>
                <a:schemeClr val="tx1"/>
              </a:solidFill>
            </a:endParaRPr>
          </a:p>
        </p:txBody>
      </p:sp>
    </p:spTree>
    <p:extLst>
      <p:ext uri="{BB962C8B-B14F-4D97-AF65-F5344CB8AC3E}">
        <p14:creationId xmlns:p14="http://schemas.microsoft.com/office/powerpoint/2010/main" val="387206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Describing trends:</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2">
            <a:extLst>
              <a:ext uri="{FF2B5EF4-FFF2-40B4-BE49-F238E27FC236}">
                <a16:creationId xmlns:a16="http://schemas.microsoft.com/office/drawing/2014/main" id="{4B26C62F-279C-4AD7-AD22-CD39500644AE}"/>
              </a:ext>
            </a:extLst>
          </p:cNvPr>
          <p:cNvSpPr txBox="1">
            <a:spLocks/>
          </p:cNvSpPr>
          <p:nvPr/>
        </p:nvSpPr>
        <p:spPr>
          <a:xfrm>
            <a:off x="750072" y="1453192"/>
            <a:ext cx="7926384"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AU" dirty="0"/>
          </a:p>
        </p:txBody>
      </p:sp>
      <p:pic>
        <p:nvPicPr>
          <p:cNvPr id="11" name="Picture 10">
            <a:extLst>
              <a:ext uri="{FF2B5EF4-FFF2-40B4-BE49-F238E27FC236}">
                <a16:creationId xmlns:a16="http://schemas.microsoft.com/office/drawing/2014/main" id="{F053032A-708E-4B10-A22B-2BF8FC54AC40}"/>
              </a:ext>
            </a:extLst>
          </p:cNvPr>
          <p:cNvPicPr>
            <a:picLocks noChangeAspect="1"/>
          </p:cNvPicPr>
          <p:nvPr/>
        </p:nvPicPr>
        <p:blipFill>
          <a:blip r:embed="rId3"/>
          <a:stretch>
            <a:fillRect/>
          </a:stretch>
        </p:blipFill>
        <p:spPr>
          <a:xfrm>
            <a:off x="1691680" y="1175592"/>
            <a:ext cx="5380997" cy="4177945"/>
          </a:xfrm>
          <a:prstGeom prst="rect">
            <a:avLst/>
          </a:prstGeom>
        </p:spPr>
      </p:pic>
      <p:sp>
        <p:nvSpPr>
          <p:cNvPr id="13" name="Title 1">
            <a:extLst>
              <a:ext uri="{FF2B5EF4-FFF2-40B4-BE49-F238E27FC236}">
                <a16:creationId xmlns:a16="http://schemas.microsoft.com/office/drawing/2014/main" id="{2C709F8E-CDB8-48ED-95F5-B64BD4EB9245}"/>
              </a:ext>
            </a:extLst>
          </p:cNvPr>
          <p:cNvSpPr txBox="1">
            <a:spLocks/>
          </p:cNvSpPr>
          <p:nvPr/>
        </p:nvSpPr>
        <p:spPr>
          <a:xfrm>
            <a:off x="572714" y="5759225"/>
            <a:ext cx="8229600" cy="65916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t>Describe any trends in the graph above</a:t>
            </a:r>
          </a:p>
        </p:txBody>
      </p:sp>
    </p:spTree>
    <p:extLst>
      <p:ext uri="{BB962C8B-B14F-4D97-AF65-F5344CB8AC3E}">
        <p14:creationId xmlns:p14="http://schemas.microsoft.com/office/powerpoint/2010/main" val="88051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Review Question</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2">
            <a:extLst>
              <a:ext uri="{FF2B5EF4-FFF2-40B4-BE49-F238E27FC236}">
                <a16:creationId xmlns:a16="http://schemas.microsoft.com/office/drawing/2014/main" id="{4B26C62F-279C-4AD7-AD22-CD39500644AE}"/>
              </a:ext>
            </a:extLst>
          </p:cNvPr>
          <p:cNvSpPr txBox="1">
            <a:spLocks/>
          </p:cNvSpPr>
          <p:nvPr/>
        </p:nvSpPr>
        <p:spPr>
          <a:xfrm>
            <a:off x="750072" y="1453192"/>
            <a:ext cx="7926384"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AU" dirty="0"/>
          </a:p>
        </p:txBody>
      </p:sp>
      <p:sp>
        <p:nvSpPr>
          <p:cNvPr id="15" name="Content Placeholder 2">
            <a:extLst>
              <a:ext uri="{FF2B5EF4-FFF2-40B4-BE49-F238E27FC236}">
                <a16:creationId xmlns:a16="http://schemas.microsoft.com/office/drawing/2014/main" id="{86E91575-22AE-4AF3-BFEB-FB142C3148D5}"/>
              </a:ext>
            </a:extLst>
          </p:cNvPr>
          <p:cNvSpPr>
            <a:spLocks noGrp="1"/>
          </p:cNvSpPr>
          <p:nvPr>
            <p:ph idx="1"/>
          </p:nvPr>
        </p:nvSpPr>
        <p:spPr>
          <a:xfrm>
            <a:off x="776199" y="1628800"/>
            <a:ext cx="7778825" cy="3880773"/>
          </a:xfrm>
        </p:spPr>
        <p:txBody>
          <a:bodyPr/>
          <a:lstStyle/>
          <a:p>
            <a:r>
              <a:rPr lang="en-AU" dirty="0"/>
              <a:t>Find a table on AIHW on a topic that interests you.</a:t>
            </a:r>
          </a:p>
          <a:p>
            <a:r>
              <a:rPr lang="en-AU" dirty="0"/>
              <a:t>Interpret and </a:t>
            </a:r>
            <a:r>
              <a:rPr lang="en-AU" u="sng" dirty="0"/>
              <a:t>describe</a:t>
            </a:r>
            <a:r>
              <a:rPr lang="en-AU" dirty="0"/>
              <a:t> data trends and key observations you can identify. </a:t>
            </a:r>
          </a:p>
          <a:p>
            <a:r>
              <a:rPr lang="en-AU" dirty="0"/>
              <a:t>Explain, using your knowledge of this area, what possible reasons/factors could be influencing the data.</a:t>
            </a:r>
          </a:p>
          <a:p>
            <a:endParaRPr lang="en-AU" dirty="0"/>
          </a:p>
          <a:p>
            <a:r>
              <a:rPr lang="en-AU" dirty="0"/>
              <a:t>Share your findings with the class :)</a:t>
            </a:r>
          </a:p>
          <a:p>
            <a:pPr marL="0" indent="0">
              <a:buNone/>
            </a:pPr>
            <a:endParaRPr lang="en-AU" dirty="0"/>
          </a:p>
        </p:txBody>
      </p:sp>
    </p:spTree>
    <p:extLst>
      <p:ext uri="{BB962C8B-B14F-4D97-AF65-F5344CB8AC3E}">
        <p14:creationId xmlns:p14="http://schemas.microsoft.com/office/powerpoint/2010/main" val="32303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BCCAA-FC68-4B32-9FCD-8E5B98935166}"/>
              </a:ext>
            </a:extLst>
          </p:cNvPr>
          <p:cNvSpPr>
            <a:spLocks noGrp="1"/>
          </p:cNvSpPr>
          <p:nvPr>
            <p:ph type="title"/>
          </p:nvPr>
        </p:nvSpPr>
        <p:spPr>
          <a:xfrm>
            <a:off x="4152550" y="609600"/>
            <a:ext cx="2802951" cy="1320800"/>
          </a:xfrm>
        </p:spPr>
        <p:txBody>
          <a:bodyPr>
            <a:normAutofit/>
          </a:bodyPr>
          <a:lstStyle/>
          <a:p>
            <a:r>
              <a:rPr lang="en-US"/>
              <a:t>Assessments </a:t>
            </a:r>
            <a:endParaRPr lang="en-AU" dirty="0"/>
          </a:p>
        </p:txBody>
      </p:sp>
      <p:sp>
        <p:nvSpPr>
          <p:cNvPr id="3" name="Content Placeholder 2">
            <a:extLst>
              <a:ext uri="{FF2B5EF4-FFF2-40B4-BE49-F238E27FC236}">
                <a16:creationId xmlns:a16="http://schemas.microsoft.com/office/drawing/2014/main" id="{6DCB12FD-D8B4-4657-A62C-C9FA09448A48}"/>
              </a:ext>
            </a:extLst>
          </p:cNvPr>
          <p:cNvSpPr>
            <a:spLocks noGrp="1"/>
          </p:cNvSpPr>
          <p:nvPr>
            <p:ph idx="1"/>
          </p:nvPr>
        </p:nvSpPr>
        <p:spPr>
          <a:xfrm>
            <a:off x="3907172" y="2160589"/>
            <a:ext cx="3048329" cy="3880773"/>
          </a:xfrm>
        </p:spPr>
        <p:txBody>
          <a:bodyPr>
            <a:normAutofit/>
          </a:bodyPr>
          <a:lstStyle/>
          <a:p>
            <a:r>
              <a:rPr lang="en-US" dirty="0"/>
              <a:t>There are 8 plus exams </a:t>
            </a:r>
          </a:p>
          <a:p>
            <a:r>
              <a:rPr lang="en-US" dirty="0"/>
              <a:t>Feedback is the key – Use it </a:t>
            </a:r>
          </a:p>
          <a:p>
            <a:r>
              <a:rPr lang="en-US" dirty="0"/>
              <a:t>Referencing – APA must be included, or it won't be accepted</a:t>
            </a:r>
          </a:p>
          <a:p>
            <a:r>
              <a:rPr lang="en-US" dirty="0"/>
              <a:t>Have fun with them!! Choose topics that interest you!</a:t>
            </a:r>
          </a:p>
          <a:p>
            <a:endParaRPr lang="en-US" dirty="0"/>
          </a:p>
          <a:p>
            <a:endParaRPr lang="en-US" dirty="0"/>
          </a:p>
          <a:p>
            <a:endParaRPr lang="en-AU" dirty="0"/>
          </a:p>
        </p:txBody>
      </p:sp>
      <p:pic>
        <p:nvPicPr>
          <p:cNvPr id="5" name="Picture 4">
            <a:extLst>
              <a:ext uri="{FF2B5EF4-FFF2-40B4-BE49-F238E27FC236}">
                <a16:creationId xmlns:a16="http://schemas.microsoft.com/office/drawing/2014/main" id="{E5B0D0EB-6FC7-427A-A045-E23F0015473A}"/>
              </a:ext>
            </a:extLst>
          </p:cNvPr>
          <p:cNvPicPr>
            <a:picLocks noChangeAspect="1"/>
          </p:cNvPicPr>
          <p:nvPr/>
        </p:nvPicPr>
        <p:blipFill rotWithShape="1">
          <a:blip r:embed="rId2"/>
          <a:srcRect l="43048" r="23026" b="-1"/>
          <a:stretch/>
        </p:blipFill>
        <p:spPr>
          <a:xfrm>
            <a:off x="20" y="-1"/>
            <a:ext cx="404620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21526888"/>
      </p:ext>
    </p:extLst>
  </p:cSld>
  <p:clrMapOvr>
    <a:overrideClrMapping bg1="dk1" tx1="lt1" bg2="dk2" tx2="lt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Sources</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2">
            <a:extLst>
              <a:ext uri="{FF2B5EF4-FFF2-40B4-BE49-F238E27FC236}">
                <a16:creationId xmlns:a16="http://schemas.microsoft.com/office/drawing/2014/main" id="{4B26C62F-279C-4AD7-AD22-CD39500644AE}"/>
              </a:ext>
            </a:extLst>
          </p:cNvPr>
          <p:cNvSpPr txBox="1">
            <a:spLocks/>
          </p:cNvSpPr>
          <p:nvPr/>
        </p:nvSpPr>
        <p:spPr>
          <a:xfrm>
            <a:off x="750072" y="1453192"/>
            <a:ext cx="7926384"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AU" dirty="0"/>
          </a:p>
        </p:txBody>
      </p:sp>
      <p:sp>
        <p:nvSpPr>
          <p:cNvPr id="15" name="Content Placeholder 2">
            <a:extLst>
              <a:ext uri="{FF2B5EF4-FFF2-40B4-BE49-F238E27FC236}">
                <a16:creationId xmlns:a16="http://schemas.microsoft.com/office/drawing/2014/main" id="{86E91575-22AE-4AF3-BFEB-FB142C3148D5}"/>
              </a:ext>
            </a:extLst>
          </p:cNvPr>
          <p:cNvSpPr>
            <a:spLocks noGrp="1"/>
          </p:cNvSpPr>
          <p:nvPr>
            <p:ph idx="1"/>
          </p:nvPr>
        </p:nvSpPr>
        <p:spPr>
          <a:xfrm>
            <a:off x="776199" y="1628800"/>
            <a:ext cx="7778825" cy="3880773"/>
          </a:xfrm>
        </p:spPr>
        <p:txBody>
          <a:bodyPr>
            <a:normAutofit lnSpcReduction="10000"/>
          </a:bodyPr>
          <a:lstStyle/>
          <a:p>
            <a:pPr marL="0" indent="0">
              <a:buNone/>
            </a:pPr>
            <a:r>
              <a:rPr lang="en-US" dirty="0"/>
              <a:t>Lockhart, E. (2010). </a:t>
            </a:r>
            <a:r>
              <a:rPr lang="en-US" i="1" dirty="0"/>
              <a:t>Health Studies Stage 2A-b. </a:t>
            </a:r>
            <a:r>
              <a:rPr lang="en-US" dirty="0"/>
              <a:t>Madeley: Print Publishing.</a:t>
            </a:r>
          </a:p>
          <a:p>
            <a:pPr marL="0" indent="0">
              <a:buNone/>
            </a:pPr>
            <a:r>
              <a:rPr lang="en-US" dirty="0"/>
              <a:t>Image from:</a:t>
            </a:r>
          </a:p>
          <a:p>
            <a:pPr marL="0" indent="0">
              <a:buNone/>
            </a:pPr>
            <a:r>
              <a:rPr lang="en-AU" dirty="0">
                <a:hlinkClick r:id="rId3"/>
              </a:rPr>
              <a:t>http://yemenembassy.ca/eng/</a:t>
            </a:r>
            <a:endParaRPr lang="en-AU" dirty="0"/>
          </a:p>
          <a:p>
            <a:pPr marL="0" indent="0">
              <a:buNone/>
            </a:pPr>
            <a:r>
              <a:rPr lang="en-US" dirty="0"/>
              <a:t>Image from:</a:t>
            </a:r>
          </a:p>
          <a:p>
            <a:pPr marL="0" indent="0">
              <a:buNone/>
            </a:pPr>
            <a:r>
              <a:rPr lang="en-AU" dirty="0">
                <a:hlinkClick r:id="rId4"/>
              </a:rPr>
              <a:t>http://www.grlc.vic.gov.au/book-clubs</a:t>
            </a:r>
            <a:endParaRPr lang="en-AU" dirty="0"/>
          </a:p>
          <a:p>
            <a:pPr marL="0" indent="0">
              <a:buNone/>
            </a:pPr>
            <a:r>
              <a:rPr lang="en-US" dirty="0"/>
              <a:t>Image from:</a:t>
            </a:r>
            <a:endParaRPr lang="en-AU" dirty="0"/>
          </a:p>
          <a:p>
            <a:pPr marL="0" indent="0">
              <a:buNone/>
            </a:pPr>
            <a:r>
              <a:rPr lang="en-AU" u="sng" dirty="0">
                <a:hlinkClick r:id="rId5"/>
              </a:rPr>
              <a:t>http://www.aihw.gov.au/australias-health/2014/indigenous-health/</a:t>
            </a:r>
            <a:endParaRPr lang="en-AU" u="sng" dirty="0"/>
          </a:p>
          <a:p>
            <a:pPr marL="0" indent="0">
              <a:buNone/>
            </a:pPr>
            <a:r>
              <a:rPr lang="en-US" u="sng" dirty="0"/>
              <a:t>Image from:</a:t>
            </a:r>
          </a:p>
          <a:p>
            <a:pPr marL="0" indent="0">
              <a:buNone/>
            </a:pPr>
            <a:r>
              <a:rPr lang="en-US" u="sng" dirty="0">
                <a:hlinkClick r:id="rId6"/>
              </a:rPr>
              <a:t>http://theconversation.com/fat-nation-why-so-many-australians-are-obese-and-how-to-fix-it-23783</a:t>
            </a:r>
            <a:endParaRPr lang="en-US" u="sng" dirty="0"/>
          </a:p>
          <a:p>
            <a:pPr marL="0" indent="0">
              <a:buNone/>
            </a:pPr>
            <a:endParaRPr lang="en-AU" dirty="0"/>
          </a:p>
        </p:txBody>
      </p:sp>
    </p:spTree>
    <p:extLst>
      <p:ext uri="{BB962C8B-B14F-4D97-AF65-F5344CB8AC3E}">
        <p14:creationId xmlns:p14="http://schemas.microsoft.com/office/powerpoint/2010/main" val="35647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65032"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99781" y="3681413"/>
            <a:ext cx="3572669"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93473" y="-8467"/>
            <a:ext cx="2255512"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947"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6616" y="3048000"/>
            <a:ext cx="2444750"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8241"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6115" y="3589867"/>
            <a:ext cx="1362870"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323528" y="609600"/>
            <a:ext cx="3240360" cy="5175624"/>
          </a:xfrm>
        </p:spPr>
        <p:txBody>
          <a:bodyPr anchor="ctr">
            <a:normAutofit/>
          </a:bodyPr>
          <a:lstStyle/>
          <a:p>
            <a:r>
              <a:rPr lang="en-US" dirty="0">
                <a:solidFill>
                  <a:schemeClr val="tx1">
                    <a:lumMod val="85000"/>
                    <a:lumOff val="15000"/>
                  </a:schemeClr>
                </a:solidFill>
              </a:rPr>
              <a:t>Social &amp; Cultural Norms</a:t>
            </a:r>
            <a:endParaRPr lang="en-AU" dirty="0">
              <a:solidFill>
                <a:schemeClr val="tx1">
                  <a:lumMod val="85000"/>
                  <a:lumOff val="15000"/>
                </a:schemeClr>
              </a:solidFill>
            </a:endParaRP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1615" y="-8467"/>
            <a:ext cx="5332385"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4499992" y="776895"/>
            <a:ext cx="4524045" cy="5175624"/>
          </a:xfrm>
        </p:spPr>
        <p:txBody>
          <a:bodyPr anchor="ctr">
            <a:normAutofit/>
          </a:bodyPr>
          <a:lstStyle/>
          <a:p>
            <a:pPr marL="0" indent="0">
              <a:buClr>
                <a:schemeClr val="tx1"/>
              </a:buClr>
              <a:buNone/>
            </a:pPr>
            <a:endParaRPr lang="en-US" dirty="0"/>
          </a:p>
          <a:p>
            <a:pPr marL="285750" indent="-285750">
              <a:buClr>
                <a:schemeClr val="tx1"/>
              </a:buClr>
              <a:buFont typeface="Arial" panose="020B0604020202020204" pitchFamily="34" charset="0"/>
              <a:buChar char="•"/>
            </a:pPr>
            <a:endParaRPr lang="en-US" dirty="0"/>
          </a:p>
          <a:p>
            <a:endParaRPr lang="en-AU" dirty="0">
              <a:solidFill>
                <a:srgbClr val="FFFFFF"/>
              </a:solidFill>
            </a:endParaRPr>
          </a:p>
        </p:txBody>
      </p:sp>
      <p:sp>
        <p:nvSpPr>
          <p:cNvPr id="15" name="Content Placeholder 2">
            <a:extLst>
              <a:ext uri="{FF2B5EF4-FFF2-40B4-BE49-F238E27FC236}">
                <a16:creationId xmlns:a16="http://schemas.microsoft.com/office/drawing/2014/main" id="{67AC7054-D8BB-463B-B649-ED2571B5D3BE}"/>
              </a:ext>
            </a:extLst>
          </p:cNvPr>
          <p:cNvSpPr txBox="1">
            <a:spLocks/>
          </p:cNvSpPr>
          <p:nvPr/>
        </p:nvSpPr>
        <p:spPr>
          <a:xfrm>
            <a:off x="4623688" y="1093601"/>
            <a:ext cx="4524045" cy="5175624"/>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b="1" u="sng" dirty="0"/>
              <a:t>SYLLABUS:</a:t>
            </a:r>
          </a:p>
          <a:p>
            <a:pPr marL="0" indent="0">
              <a:buFont typeface="Wingdings 3" charset="2"/>
              <a:buNone/>
            </a:pPr>
            <a:endParaRPr lang="en-US" b="1" u="sng" dirty="0"/>
          </a:p>
          <a:p>
            <a:pPr marL="0" lvl="0" indent="0">
              <a:buClr>
                <a:schemeClr val="tx1"/>
              </a:buClr>
              <a:buNone/>
            </a:pPr>
            <a:r>
              <a:rPr lang="en-AU" dirty="0"/>
              <a:t>Social and cultural Norms</a:t>
            </a:r>
          </a:p>
          <a:p>
            <a:pPr lvl="0">
              <a:buClr>
                <a:schemeClr val="tx1"/>
              </a:buClr>
              <a:buFont typeface="Arial" panose="020B0604020202020204" pitchFamily="34" charset="0"/>
              <a:buChar char="•"/>
            </a:pPr>
            <a:r>
              <a:rPr lang="en-AU" dirty="0"/>
              <a:t>Definition of social and cultural norms</a:t>
            </a:r>
          </a:p>
          <a:p>
            <a:pPr marL="0" indent="0">
              <a:buClr>
                <a:schemeClr val="tx1"/>
              </a:buClr>
              <a:buNone/>
            </a:pPr>
            <a:r>
              <a:rPr lang="en-AU" dirty="0"/>
              <a:t>Influence of the media on social norms and health behaviour</a:t>
            </a:r>
          </a:p>
          <a:p>
            <a:pPr lvl="0">
              <a:buClr>
                <a:schemeClr val="tx1"/>
              </a:buClr>
              <a:buFont typeface="Arial" panose="020B0604020202020204" pitchFamily="34" charset="0"/>
              <a:buChar char="•"/>
            </a:pPr>
            <a:endParaRPr lang="en-AU" dirty="0"/>
          </a:p>
          <a:p>
            <a:pPr marL="0" indent="0">
              <a:buClr>
                <a:schemeClr val="tx1"/>
              </a:buClr>
              <a:buFont typeface="Wingdings 3" charset="2"/>
              <a:buNone/>
            </a:pPr>
            <a:endParaRPr lang="en-US" dirty="0"/>
          </a:p>
          <a:p>
            <a:pPr marL="285750" indent="-285750">
              <a:buClr>
                <a:schemeClr val="tx1"/>
              </a:buClr>
              <a:buFont typeface="Arial" panose="020B0604020202020204" pitchFamily="34" charset="0"/>
              <a:buChar char="•"/>
            </a:pPr>
            <a:endParaRPr lang="en-US" dirty="0"/>
          </a:p>
          <a:p>
            <a:endParaRPr lang="en-AU" dirty="0">
              <a:solidFill>
                <a:srgbClr val="FFFFFF"/>
              </a:solidFill>
            </a:endParaRPr>
          </a:p>
        </p:txBody>
      </p:sp>
    </p:spTree>
    <p:extLst>
      <p:ext uri="{BB962C8B-B14F-4D97-AF65-F5344CB8AC3E}">
        <p14:creationId xmlns:p14="http://schemas.microsoft.com/office/powerpoint/2010/main" val="30858305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What is a social norm?</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2">
            <a:extLst>
              <a:ext uri="{FF2B5EF4-FFF2-40B4-BE49-F238E27FC236}">
                <a16:creationId xmlns:a16="http://schemas.microsoft.com/office/drawing/2014/main" id="{4B26C62F-279C-4AD7-AD22-CD39500644AE}"/>
              </a:ext>
            </a:extLst>
          </p:cNvPr>
          <p:cNvSpPr txBox="1">
            <a:spLocks/>
          </p:cNvSpPr>
          <p:nvPr/>
        </p:nvSpPr>
        <p:spPr>
          <a:xfrm>
            <a:off x="750072" y="1453192"/>
            <a:ext cx="7926384"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AU" dirty="0"/>
          </a:p>
        </p:txBody>
      </p:sp>
      <p:sp>
        <p:nvSpPr>
          <p:cNvPr id="4" name="Content Placeholder 3">
            <a:extLst>
              <a:ext uri="{FF2B5EF4-FFF2-40B4-BE49-F238E27FC236}">
                <a16:creationId xmlns:a16="http://schemas.microsoft.com/office/drawing/2014/main" id="{CD474458-A15D-4C0E-B869-6428F822B1E7}"/>
              </a:ext>
            </a:extLst>
          </p:cNvPr>
          <p:cNvSpPr>
            <a:spLocks noGrp="1"/>
          </p:cNvSpPr>
          <p:nvPr>
            <p:ph idx="1"/>
          </p:nvPr>
        </p:nvSpPr>
        <p:spPr>
          <a:xfrm>
            <a:off x="899592" y="1468490"/>
            <a:ext cx="4976440" cy="4624806"/>
          </a:xfrm>
        </p:spPr>
        <p:txBody>
          <a:bodyPr>
            <a:normAutofit fontScale="92500" lnSpcReduction="20000"/>
          </a:bodyPr>
          <a:lstStyle/>
          <a:p>
            <a:pPr marL="0" indent="0">
              <a:lnSpc>
                <a:spcPct val="90000"/>
              </a:lnSpc>
              <a:buNone/>
            </a:pPr>
            <a:r>
              <a:rPr lang="en-US" dirty="0"/>
              <a:t>“Peoples belief about the attitudes and behaviours that are </a:t>
            </a:r>
            <a:r>
              <a:rPr lang="en-US" u="sng" dirty="0"/>
              <a:t>normal</a:t>
            </a:r>
            <a:r>
              <a:rPr lang="en-US" dirty="0"/>
              <a:t>, </a:t>
            </a:r>
            <a:r>
              <a:rPr lang="en-US" u="sng" dirty="0"/>
              <a:t>acceptable</a:t>
            </a:r>
            <a:r>
              <a:rPr lang="en-US" dirty="0"/>
              <a:t> or </a:t>
            </a:r>
            <a:r>
              <a:rPr lang="en-US" u="sng" dirty="0"/>
              <a:t>expected</a:t>
            </a:r>
            <a:r>
              <a:rPr lang="en-US" dirty="0"/>
              <a:t> in a particular social context.” </a:t>
            </a:r>
          </a:p>
          <a:p>
            <a:pPr marL="457200" indent="-457200">
              <a:lnSpc>
                <a:spcPct val="90000"/>
              </a:lnSpc>
              <a:buAutoNum type="arabicPeriod"/>
            </a:pPr>
            <a:endParaRPr lang="en-US" sz="2800" dirty="0"/>
          </a:p>
          <a:p>
            <a:pPr marL="457200" indent="-457200">
              <a:lnSpc>
                <a:spcPct val="90000"/>
              </a:lnSpc>
              <a:buAutoNum type="arabicPeriod"/>
            </a:pPr>
            <a:r>
              <a:rPr lang="en-US" dirty="0"/>
              <a:t>Behaviour that is a regular part of society</a:t>
            </a:r>
          </a:p>
          <a:p>
            <a:pPr marL="457200" indent="-457200">
              <a:lnSpc>
                <a:spcPct val="90000"/>
              </a:lnSpc>
              <a:buAutoNum type="arabicPeriod"/>
            </a:pPr>
            <a:r>
              <a:rPr lang="en-US" dirty="0"/>
              <a:t>Is based on a socially shared belief of how one ought to behave.</a:t>
            </a:r>
          </a:p>
          <a:p>
            <a:pPr marL="457200" indent="-457200">
              <a:lnSpc>
                <a:spcPct val="90000"/>
              </a:lnSpc>
              <a:buAutoNum type="arabicPeriod"/>
            </a:pPr>
            <a:r>
              <a:rPr lang="en-US" dirty="0"/>
              <a:t>Helps enforce behaviour (social consequence if the expected behaviour is not adhered to)</a:t>
            </a:r>
          </a:p>
          <a:p>
            <a:pPr marL="0" indent="0">
              <a:lnSpc>
                <a:spcPct val="90000"/>
              </a:lnSpc>
              <a:buNone/>
            </a:pPr>
            <a:endParaRPr lang="en-US" dirty="0"/>
          </a:p>
          <a:p>
            <a:pPr marL="0" indent="0">
              <a:lnSpc>
                <a:spcPct val="90000"/>
              </a:lnSpc>
              <a:buNone/>
            </a:pPr>
            <a:r>
              <a:rPr lang="en-US" dirty="0"/>
              <a:t>“the unwritten rules” by which a social group behaves.</a:t>
            </a:r>
          </a:p>
          <a:p>
            <a:pPr marL="0" indent="0">
              <a:lnSpc>
                <a:spcPct val="90000"/>
              </a:lnSpc>
              <a:buNone/>
            </a:pPr>
            <a:endParaRPr lang="en-US" dirty="0"/>
          </a:p>
          <a:p>
            <a:pPr marL="0" indent="0">
              <a:lnSpc>
                <a:spcPct val="90000"/>
              </a:lnSpc>
              <a:buNone/>
            </a:pPr>
            <a:r>
              <a:rPr lang="en-US" dirty="0">
                <a:hlinkClick r:id="rId3"/>
              </a:rPr>
              <a:t>https://www.youtube.com/watch?v=kGrVhM_Gi8k</a:t>
            </a:r>
            <a:endParaRPr lang="en-US" dirty="0"/>
          </a:p>
          <a:p>
            <a:pPr marL="0" indent="0">
              <a:lnSpc>
                <a:spcPct val="90000"/>
              </a:lnSpc>
              <a:buNone/>
            </a:pPr>
            <a:r>
              <a:rPr lang="en-US" dirty="0"/>
              <a:t>- 10 mins Symbols, Values &amp; Norms: Crash Course Sociology #10</a:t>
            </a:r>
          </a:p>
          <a:p>
            <a:endParaRPr lang="en-AU" dirty="0"/>
          </a:p>
        </p:txBody>
      </p:sp>
      <p:pic>
        <p:nvPicPr>
          <p:cNvPr id="6" name="Picture 5" descr="A person holding a sign posing for the camera&#10;&#10;Description automatically generated">
            <a:extLst>
              <a:ext uri="{FF2B5EF4-FFF2-40B4-BE49-F238E27FC236}">
                <a16:creationId xmlns:a16="http://schemas.microsoft.com/office/drawing/2014/main" id="{EBE0288F-C8EB-4C32-89F2-988123929303}"/>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994156" y="1735728"/>
            <a:ext cx="2898324" cy="2173743"/>
          </a:xfrm>
          <a:prstGeom prst="rect">
            <a:avLst/>
          </a:prstGeom>
        </p:spPr>
      </p:pic>
      <p:sp>
        <p:nvSpPr>
          <p:cNvPr id="7" name="TextBox 6">
            <a:extLst>
              <a:ext uri="{FF2B5EF4-FFF2-40B4-BE49-F238E27FC236}">
                <a16:creationId xmlns:a16="http://schemas.microsoft.com/office/drawing/2014/main" id="{BE62E5E5-227B-418D-8CA7-18A46F8D17D6}"/>
              </a:ext>
            </a:extLst>
          </p:cNvPr>
          <p:cNvSpPr txBox="1"/>
          <p:nvPr/>
        </p:nvSpPr>
        <p:spPr>
          <a:xfrm>
            <a:off x="6372200" y="4007341"/>
            <a:ext cx="2195736" cy="369332"/>
          </a:xfrm>
          <a:prstGeom prst="rect">
            <a:avLst/>
          </a:prstGeom>
          <a:noFill/>
        </p:spPr>
        <p:txBody>
          <a:bodyPr wrap="square" rtlCol="0">
            <a:spAutoFit/>
          </a:bodyPr>
          <a:lstStyle/>
          <a:p>
            <a:r>
              <a:rPr lang="en-AU" sz="900" dirty="0">
                <a:hlinkClick r:id="rId5" tooltip="http://www.flickr.com/photos/19517696@N00/439326467"/>
              </a:rPr>
              <a:t>This Photo</a:t>
            </a:r>
            <a:r>
              <a:rPr lang="en-AU" sz="900" dirty="0"/>
              <a:t> by Unknown Author is licensed under </a:t>
            </a:r>
            <a:r>
              <a:rPr lang="en-AU" sz="900" dirty="0">
                <a:hlinkClick r:id="rId6" tooltip="https://creativecommons.org/licenses/by/3.0/"/>
              </a:rPr>
              <a:t>CC BY</a:t>
            </a:r>
            <a:endParaRPr lang="en-AU" sz="900" dirty="0"/>
          </a:p>
        </p:txBody>
      </p:sp>
    </p:spTree>
    <p:extLst>
      <p:ext uri="{BB962C8B-B14F-4D97-AF65-F5344CB8AC3E}">
        <p14:creationId xmlns:p14="http://schemas.microsoft.com/office/powerpoint/2010/main" val="228324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What are cultural norms?</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2">
            <a:extLst>
              <a:ext uri="{FF2B5EF4-FFF2-40B4-BE49-F238E27FC236}">
                <a16:creationId xmlns:a16="http://schemas.microsoft.com/office/drawing/2014/main" id="{4B26C62F-279C-4AD7-AD22-CD39500644AE}"/>
              </a:ext>
            </a:extLst>
          </p:cNvPr>
          <p:cNvSpPr txBox="1">
            <a:spLocks/>
          </p:cNvSpPr>
          <p:nvPr/>
        </p:nvSpPr>
        <p:spPr>
          <a:xfrm>
            <a:off x="750072" y="1453192"/>
            <a:ext cx="7926384"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AU" dirty="0"/>
          </a:p>
        </p:txBody>
      </p:sp>
      <p:sp>
        <p:nvSpPr>
          <p:cNvPr id="4" name="Content Placeholder 3">
            <a:extLst>
              <a:ext uri="{FF2B5EF4-FFF2-40B4-BE49-F238E27FC236}">
                <a16:creationId xmlns:a16="http://schemas.microsoft.com/office/drawing/2014/main" id="{CD474458-A15D-4C0E-B869-6428F822B1E7}"/>
              </a:ext>
            </a:extLst>
          </p:cNvPr>
          <p:cNvSpPr>
            <a:spLocks noGrp="1"/>
          </p:cNvSpPr>
          <p:nvPr>
            <p:ph idx="1"/>
          </p:nvPr>
        </p:nvSpPr>
        <p:spPr>
          <a:xfrm>
            <a:off x="899592" y="1468490"/>
            <a:ext cx="7704856" cy="3880773"/>
          </a:xfrm>
        </p:spPr>
        <p:txBody>
          <a:bodyPr/>
          <a:lstStyle/>
          <a:p>
            <a:pPr marL="0" indent="0">
              <a:lnSpc>
                <a:spcPct val="90000"/>
              </a:lnSpc>
              <a:buNone/>
            </a:pPr>
            <a:r>
              <a:rPr lang="en-US" dirty="0"/>
              <a:t>“behaviour patterns of specific groups due to their cultural upbringing.”</a:t>
            </a:r>
          </a:p>
          <a:p>
            <a:pPr marL="0" indent="0">
              <a:lnSpc>
                <a:spcPct val="90000"/>
              </a:lnSpc>
              <a:buNone/>
            </a:pPr>
            <a:r>
              <a:rPr lang="en-US" dirty="0" err="1"/>
              <a:t>Ie</a:t>
            </a:r>
            <a:r>
              <a:rPr lang="en-US" dirty="0"/>
              <a:t>. Geographical location</a:t>
            </a:r>
          </a:p>
          <a:p>
            <a:pPr marL="0" indent="0">
              <a:lnSpc>
                <a:spcPct val="90000"/>
              </a:lnSpc>
              <a:buNone/>
            </a:pPr>
            <a:r>
              <a:rPr lang="en-US" dirty="0"/>
              <a:t>     Country of origin</a:t>
            </a:r>
          </a:p>
          <a:p>
            <a:pPr marL="0" indent="0">
              <a:lnSpc>
                <a:spcPct val="90000"/>
              </a:lnSpc>
              <a:buNone/>
            </a:pPr>
            <a:r>
              <a:rPr lang="en-US" dirty="0"/>
              <a:t>     Ethnic affiliation</a:t>
            </a:r>
          </a:p>
          <a:p>
            <a:pPr marL="0" indent="0">
              <a:lnSpc>
                <a:spcPct val="90000"/>
              </a:lnSpc>
              <a:buNone/>
            </a:pPr>
            <a:r>
              <a:rPr lang="en-US" dirty="0"/>
              <a:t>     Religious Practices</a:t>
            </a:r>
          </a:p>
          <a:p>
            <a:pPr marL="0" indent="0">
              <a:lnSpc>
                <a:spcPct val="90000"/>
              </a:lnSpc>
              <a:buNone/>
            </a:pPr>
            <a:endParaRPr lang="en-US" dirty="0"/>
          </a:p>
          <a:p>
            <a:pPr marL="0" indent="0">
              <a:lnSpc>
                <a:spcPct val="90000"/>
              </a:lnSpc>
              <a:buNone/>
            </a:pPr>
            <a:r>
              <a:rPr lang="en-US" dirty="0"/>
              <a:t>Pale skin in Philippines seen as desirable/attractive</a:t>
            </a:r>
          </a:p>
          <a:p>
            <a:pPr marL="0" indent="0">
              <a:lnSpc>
                <a:spcPct val="90000"/>
              </a:lnSpc>
              <a:buNone/>
            </a:pPr>
            <a:r>
              <a:rPr lang="en-US" dirty="0"/>
              <a:t>Tanned skin in Australia seen as desirable/attractive</a:t>
            </a:r>
          </a:p>
          <a:p>
            <a:pPr marL="0" indent="0">
              <a:lnSpc>
                <a:spcPct val="90000"/>
              </a:lnSpc>
              <a:buNone/>
            </a:pPr>
            <a:r>
              <a:rPr lang="en-US" dirty="0">
                <a:hlinkClick r:id="rId3"/>
              </a:rPr>
              <a:t>https://www.youtube.com/watch?v=BT0kzF4A-WQ</a:t>
            </a:r>
            <a:r>
              <a:rPr lang="en-US" dirty="0"/>
              <a:t> </a:t>
            </a:r>
          </a:p>
          <a:p>
            <a:pPr marL="0" indent="0">
              <a:lnSpc>
                <a:spcPct val="90000"/>
              </a:lnSpc>
              <a:buNone/>
            </a:pPr>
            <a:endParaRPr lang="en-AU" dirty="0"/>
          </a:p>
          <a:p>
            <a:endParaRPr lang="en-AU" dirty="0"/>
          </a:p>
        </p:txBody>
      </p:sp>
      <p:pic>
        <p:nvPicPr>
          <p:cNvPr id="8" name="Picture 7" descr="A person posing for the camera&#10;&#10;Description automatically generated">
            <a:extLst>
              <a:ext uri="{FF2B5EF4-FFF2-40B4-BE49-F238E27FC236}">
                <a16:creationId xmlns:a16="http://schemas.microsoft.com/office/drawing/2014/main" id="{04830CBD-E2EC-4AD9-A372-F96956271571}"/>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969553" y="5193168"/>
            <a:ext cx="3156415" cy="1593989"/>
          </a:xfrm>
          <a:prstGeom prst="rect">
            <a:avLst/>
          </a:prstGeom>
        </p:spPr>
      </p:pic>
      <p:sp>
        <p:nvSpPr>
          <p:cNvPr id="11" name="TextBox 10">
            <a:extLst>
              <a:ext uri="{FF2B5EF4-FFF2-40B4-BE49-F238E27FC236}">
                <a16:creationId xmlns:a16="http://schemas.microsoft.com/office/drawing/2014/main" id="{A7C1F70B-2684-481C-A0CB-CFC671C8D1A5}"/>
              </a:ext>
            </a:extLst>
          </p:cNvPr>
          <p:cNvSpPr txBox="1"/>
          <p:nvPr/>
        </p:nvSpPr>
        <p:spPr>
          <a:xfrm>
            <a:off x="2434565" y="6380744"/>
            <a:ext cx="2035280" cy="307777"/>
          </a:xfrm>
          <a:prstGeom prst="rect">
            <a:avLst/>
          </a:prstGeom>
          <a:solidFill>
            <a:srgbClr val="000000"/>
          </a:solidFill>
        </p:spPr>
        <p:txBody>
          <a:bodyPr wrap="square" rtlCol="0">
            <a:spAutoFit/>
          </a:bodyPr>
          <a:lstStyle/>
          <a:p>
            <a:pPr algn="r">
              <a:spcAft>
                <a:spcPts val="600"/>
              </a:spcAft>
            </a:pPr>
            <a:r>
              <a:rPr lang="en-AU" sz="700">
                <a:solidFill>
                  <a:srgbClr val="FFFFFF"/>
                </a:solidFill>
                <a:hlinkClick r:id="rId5" tooltip="http://www.freeismylife.com/2013/04/beauty-free-samples-at-imancometics-bb.html">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6" tooltip="https://creativecommons.org/licenses/by-nc-nd/3.0/">
                  <a:extLst>
                    <a:ext uri="{A12FA001-AC4F-418D-AE19-62706E023703}">
                      <ahyp:hlinkClr xmlns:ahyp="http://schemas.microsoft.com/office/drawing/2018/hyperlinkcolor" val="tx"/>
                    </a:ext>
                  </a:extLst>
                </a:hlinkClick>
              </a:rPr>
              <a:t>CC BY-NC-ND</a:t>
            </a:r>
            <a:endParaRPr lang="en-AU" sz="700">
              <a:solidFill>
                <a:srgbClr val="FFFFFF"/>
              </a:solidFill>
            </a:endParaRPr>
          </a:p>
        </p:txBody>
      </p:sp>
    </p:spTree>
    <p:extLst>
      <p:ext uri="{BB962C8B-B14F-4D97-AF65-F5344CB8AC3E}">
        <p14:creationId xmlns:p14="http://schemas.microsoft.com/office/powerpoint/2010/main" val="852916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How are these norms constructed?</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2">
            <a:extLst>
              <a:ext uri="{FF2B5EF4-FFF2-40B4-BE49-F238E27FC236}">
                <a16:creationId xmlns:a16="http://schemas.microsoft.com/office/drawing/2014/main" id="{4B26C62F-279C-4AD7-AD22-CD39500644AE}"/>
              </a:ext>
            </a:extLst>
          </p:cNvPr>
          <p:cNvSpPr txBox="1">
            <a:spLocks/>
          </p:cNvSpPr>
          <p:nvPr/>
        </p:nvSpPr>
        <p:spPr>
          <a:xfrm>
            <a:off x="750072" y="1453192"/>
            <a:ext cx="7926384"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AU" dirty="0"/>
          </a:p>
        </p:txBody>
      </p:sp>
      <p:sp>
        <p:nvSpPr>
          <p:cNvPr id="4" name="Content Placeholder 3">
            <a:extLst>
              <a:ext uri="{FF2B5EF4-FFF2-40B4-BE49-F238E27FC236}">
                <a16:creationId xmlns:a16="http://schemas.microsoft.com/office/drawing/2014/main" id="{CD474458-A15D-4C0E-B869-6428F822B1E7}"/>
              </a:ext>
            </a:extLst>
          </p:cNvPr>
          <p:cNvSpPr>
            <a:spLocks noGrp="1"/>
          </p:cNvSpPr>
          <p:nvPr>
            <p:ph idx="1"/>
          </p:nvPr>
        </p:nvSpPr>
        <p:spPr>
          <a:xfrm>
            <a:off x="899592" y="1468490"/>
            <a:ext cx="6347714" cy="3880773"/>
          </a:xfrm>
        </p:spPr>
        <p:txBody>
          <a:bodyPr/>
          <a:lstStyle/>
          <a:p>
            <a:pPr marL="0" indent="0">
              <a:lnSpc>
                <a:spcPct val="90000"/>
              </a:lnSpc>
              <a:buNone/>
            </a:pPr>
            <a:r>
              <a:rPr lang="en-US" b="1" u="sng" dirty="0"/>
              <a:t>SOCIAL:</a:t>
            </a:r>
          </a:p>
          <a:p>
            <a:pPr>
              <a:lnSpc>
                <a:spcPct val="90000"/>
              </a:lnSpc>
            </a:pPr>
            <a:r>
              <a:rPr lang="en-US" dirty="0"/>
              <a:t>Like-minded people congregate together!</a:t>
            </a:r>
          </a:p>
          <a:p>
            <a:pPr marL="0" indent="0">
              <a:lnSpc>
                <a:spcPct val="90000"/>
              </a:lnSpc>
              <a:buNone/>
            </a:pPr>
            <a:r>
              <a:rPr lang="en-US" dirty="0"/>
              <a:t>(similar views, preferences and opinions draw people together)</a:t>
            </a:r>
          </a:p>
          <a:p>
            <a:pPr>
              <a:lnSpc>
                <a:spcPct val="90000"/>
              </a:lnSpc>
            </a:pPr>
            <a:r>
              <a:rPr lang="en-US" dirty="0"/>
              <a:t>Newcomers must adhere to the “norm” or risk being viewed as different. </a:t>
            </a:r>
            <a:r>
              <a:rPr lang="en-US" dirty="0">
                <a:hlinkClick r:id="rId3"/>
              </a:rPr>
              <a:t>2 min video on conformity </a:t>
            </a:r>
            <a:endParaRPr lang="en-US" dirty="0"/>
          </a:p>
          <a:p>
            <a:pPr>
              <a:lnSpc>
                <a:spcPct val="90000"/>
              </a:lnSpc>
            </a:pPr>
            <a:r>
              <a:rPr lang="en-US" dirty="0"/>
              <a:t>Example? Primary School Classroom Parents</a:t>
            </a:r>
          </a:p>
          <a:p>
            <a:pPr>
              <a:lnSpc>
                <a:spcPct val="90000"/>
              </a:lnSpc>
            </a:pPr>
            <a:r>
              <a:rPr lang="en-AU" dirty="0">
                <a:hlinkClick r:id="rId4"/>
              </a:rPr>
              <a:t>https://www.simplypsychology.org/social-roles.html</a:t>
            </a:r>
            <a:r>
              <a:rPr lang="en-AU" dirty="0"/>
              <a:t> </a:t>
            </a:r>
          </a:p>
          <a:p>
            <a:endParaRPr lang="en-AU" dirty="0"/>
          </a:p>
        </p:txBody>
      </p:sp>
    </p:spTree>
    <p:extLst>
      <p:ext uri="{BB962C8B-B14F-4D97-AF65-F5344CB8AC3E}">
        <p14:creationId xmlns:p14="http://schemas.microsoft.com/office/powerpoint/2010/main" val="294792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How are these norms constructed?</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2">
            <a:extLst>
              <a:ext uri="{FF2B5EF4-FFF2-40B4-BE49-F238E27FC236}">
                <a16:creationId xmlns:a16="http://schemas.microsoft.com/office/drawing/2014/main" id="{4B26C62F-279C-4AD7-AD22-CD39500644AE}"/>
              </a:ext>
            </a:extLst>
          </p:cNvPr>
          <p:cNvSpPr txBox="1">
            <a:spLocks/>
          </p:cNvSpPr>
          <p:nvPr/>
        </p:nvSpPr>
        <p:spPr>
          <a:xfrm>
            <a:off x="750072" y="1453192"/>
            <a:ext cx="7926384"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AU" dirty="0"/>
          </a:p>
        </p:txBody>
      </p:sp>
      <p:sp>
        <p:nvSpPr>
          <p:cNvPr id="4" name="Content Placeholder 3">
            <a:extLst>
              <a:ext uri="{FF2B5EF4-FFF2-40B4-BE49-F238E27FC236}">
                <a16:creationId xmlns:a16="http://schemas.microsoft.com/office/drawing/2014/main" id="{CD474458-A15D-4C0E-B869-6428F822B1E7}"/>
              </a:ext>
            </a:extLst>
          </p:cNvPr>
          <p:cNvSpPr>
            <a:spLocks noGrp="1"/>
          </p:cNvSpPr>
          <p:nvPr>
            <p:ph idx="1"/>
          </p:nvPr>
        </p:nvSpPr>
        <p:spPr>
          <a:xfrm>
            <a:off x="899592" y="1468490"/>
            <a:ext cx="6347714" cy="3880773"/>
          </a:xfrm>
        </p:spPr>
        <p:txBody>
          <a:bodyPr>
            <a:normAutofit lnSpcReduction="10000"/>
          </a:bodyPr>
          <a:lstStyle/>
          <a:p>
            <a:pPr marL="0" indent="0">
              <a:buNone/>
            </a:pPr>
            <a:r>
              <a:rPr lang="en-US" b="1" u="sng" dirty="0"/>
              <a:t>CULTURAL:</a:t>
            </a:r>
          </a:p>
          <a:p>
            <a:r>
              <a:rPr lang="en-US" dirty="0"/>
              <a:t>Very similar to social norms </a:t>
            </a:r>
          </a:p>
          <a:p>
            <a:r>
              <a:rPr lang="en-US" dirty="0"/>
              <a:t>Cultural norms generally have less CHOICE of the individual. </a:t>
            </a:r>
          </a:p>
          <a:p>
            <a:r>
              <a:rPr lang="en-US" dirty="0"/>
              <a:t>Often determined by family expectation. </a:t>
            </a:r>
          </a:p>
          <a:p>
            <a:endParaRPr lang="en-US" dirty="0"/>
          </a:p>
          <a:p>
            <a:r>
              <a:rPr lang="en-US" dirty="0"/>
              <a:t>Examples: family country of origin, traditions, where they live, language spoken, cultural customs etc. </a:t>
            </a:r>
          </a:p>
          <a:p>
            <a:endParaRPr lang="en-US" dirty="0"/>
          </a:p>
          <a:p>
            <a:r>
              <a:rPr lang="en-AU" dirty="0">
                <a:hlinkClick r:id="rId3"/>
              </a:rPr>
              <a:t>https://www.sbs.com.au/ondemand/video/1469778499693/dateline-forced-to-be-fat</a:t>
            </a:r>
            <a:r>
              <a:rPr lang="en-AU" dirty="0"/>
              <a:t> - Dateline 25 mins</a:t>
            </a:r>
            <a:endParaRPr lang="en-US" dirty="0"/>
          </a:p>
          <a:p>
            <a:endParaRPr lang="en-AU" dirty="0"/>
          </a:p>
        </p:txBody>
      </p:sp>
    </p:spTree>
    <p:extLst>
      <p:ext uri="{BB962C8B-B14F-4D97-AF65-F5344CB8AC3E}">
        <p14:creationId xmlns:p14="http://schemas.microsoft.com/office/powerpoint/2010/main" val="332571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Class activities</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2">
            <a:extLst>
              <a:ext uri="{FF2B5EF4-FFF2-40B4-BE49-F238E27FC236}">
                <a16:creationId xmlns:a16="http://schemas.microsoft.com/office/drawing/2014/main" id="{4B26C62F-279C-4AD7-AD22-CD39500644AE}"/>
              </a:ext>
            </a:extLst>
          </p:cNvPr>
          <p:cNvSpPr txBox="1">
            <a:spLocks/>
          </p:cNvSpPr>
          <p:nvPr/>
        </p:nvSpPr>
        <p:spPr>
          <a:xfrm>
            <a:off x="750072" y="1453192"/>
            <a:ext cx="7926384"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AU" dirty="0"/>
          </a:p>
        </p:txBody>
      </p:sp>
      <p:sp>
        <p:nvSpPr>
          <p:cNvPr id="4" name="Content Placeholder 3">
            <a:extLst>
              <a:ext uri="{FF2B5EF4-FFF2-40B4-BE49-F238E27FC236}">
                <a16:creationId xmlns:a16="http://schemas.microsoft.com/office/drawing/2014/main" id="{CD474458-A15D-4C0E-B869-6428F822B1E7}"/>
              </a:ext>
            </a:extLst>
          </p:cNvPr>
          <p:cNvSpPr>
            <a:spLocks noGrp="1"/>
          </p:cNvSpPr>
          <p:nvPr>
            <p:ph idx="1"/>
          </p:nvPr>
        </p:nvSpPr>
        <p:spPr>
          <a:xfrm>
            <a:off x="899592" y="1468490"/>
            <a:ext cx="7416824" cy="3880773"/>
          </a:xfrm>
        </p:spPr>
        <p:txBody>
          <a:bodyPr>
            <a:normAutofit/>
          </a:bodyPr>
          <a:lstStyle/>
          <a:p>
            <a:pPr>
              <a:buAutoNum type="arabicPeriod"/>
            </a:pPr>
            <a:r>
              <a:rPr lang="en-US" dirty="0"/>
              <a:t>In pairs, brainstorm 2 unhealthy and 2 healthy behaviours that you would consider to be “norms” in Perth, WA.</a:t>
            </a:r>
          </a:p>
          <a:p>
            <a:pPr>
              <a:buAutoNum type="arabicPeriod"/>
            </a:pPr>
            <a:endParaRPr lang="en-US" dirty="0"/>
          </a:p>
          <a:p>
            <a:pPr>
              <a:buAutoNum type="arabicPeriod"/>
            </a:pPr>
            <a:r>
              <a:rPr lang="en-US" dirty="0"/>
              <a:t>Jump online and find a cultural norm that exists elsewhere in the world that you feel is unhealthy. (or you feel is having a negative impact on the health status of that population) Share with the class </a:t>
            </a:r>
            <a:r>
              <a:rPr lang="en-US" dirty="0">
                <a:sym typeface="Wingdings" panose="05000000000000000000" pitchFamily="2" charset="2"/>
              </a:rPr>
              <a:t></a:t>
            </a:r>
            <a:endParaRPr lang="en-US" dirty="0"/>
          </a:p>
          <a:p>
            <a:pPr>
              <a:buAutoNum type="arabicPeriod"/>
            </a:pPr>
            <a:endParaRPr lang="en-US" dirty="0"/>
          </a:p>
          <a:p>
            <a:pPr>
              <a:buAutoNum type="arabicPeriod"/>
            </a:pPr>
            <a:endParaRPr lang="en-US" b="1" u="sng" dirty="0"/>
          </a:p>
          <a:p>
            <a:pPr>
              <a:buAutoNum type="arabicPeriod"/>
            </a:pPr>
            <a:endParaRPr lang="en-US" dirty="0"/>
          </a:p>
          <a:p>
            <a:endParaRPr lang="en-AU" dirty="0"/>
          </a:p>
        </p:txBody>
      </p:sp>
    </p:spTree>
    <p:extLst>
      <p:ext uri="{BB962C8B-B14F-4D97-AF65-F5344CB8AC3E}">
        <p14:creationId xmlns:p14="http://schemas.microsoft.com/office/powerpoint/2010/main" val="22652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Transmission of norms:</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2">
            <a:extLst>
              <a:ext uri="{FF2B5EF4-FFF2-40B4-BE49-F238E27FC236}">
                <a16:creationId xmlns:a16="http://schemas.microsoft.com/office/drawing/2014/main" id="{4B26C62F-279C-4AD7-AD22-CD39500644AE}"/>
              </a:ext>
            </a:extLst>
          </p:cNvPr>
          <p:cNvSpPr txBox="1">
            <a:spLocks/>
          </p:cNvSpPr>
          <p:nvPr/>
        </p:nvSpPr>
        <p:spPr>
          <a:xfrm>
            <a:off x="750072" y="1453192"/>
            <a:ext cx="7926384"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AU" dirty="0"/>
          </a:p>
        </p:txBody>
      </p:sp>
      <p:sp>
        <p:nvSpPr>
          <p:cNvPr id="4" name="Content Placeholder 3">
            <a:extLst>
              <a:ext uri="{FF2B5EF4-FFF2-40B4-BE49-F238E27FC236}">
                <a16:creationId xmlns:a16="http://schemas.microsoft.com/office/drawing/2014/main" id="{CD474458-A15D-4C0E-B869-6428F822B1E7}"/>
              </a:ext>
            </a:extLst>
          </p:cNvPr>
          <p:cNvSpPr>
            <a:spLocks noGrp="1"/>
          </p:cNvSpPr>
          <p:nvPr>
            <p:ph idx="1"/>
          </p:nvPr>
        </p:nvSpPr>
        <p:spPr>
          <a:xfrm>
            <a:off x="899592" y="1468490"/>
            <a:ext cx="7894988" cy="3880773"/>
          </a:xfrm>
        </p:spPr>
        <p:txBody>
          <a:bodyPr>
            <a:normAutofit fontScale="85000" lnSpcReduction="20000"/>
          </a:bodyPr>
          <a:lstStyle/>
          <a:p>
            <a:pPr marL="0" indent="0">
              <a:buNone/>
            </a:pPr>
            <a:r>
              <a:rPr lang="en-US" dirty="0"/>
              <a:t>FOUR WAYS:</a:t>
            </a:r>
          </a:p>
          <a:p>
            <a:r>
              <a:rPr lang="en-US" u="sng" dirty="0"/>
              <a:t>Explicitly</a:t>
            </a:r>
            <a:r>
              <a:rPr lang="en-US" dirty="0"/>
              <a:t>-written or declared</a:t>
            </a:r>
          </a:p>
          <a:p>
            <a:pPr marL="457200" lvl="1" indent="0">
              <a:buNone/>
            </a:pPr>
            <a:r>
              <a:rPr lang="en-US" dirty="0" err="1"/>
              <a:t>Eg.</a:t>
            </a:r>
            <a:r>
              <a:rPr lang="en-US" dirty="0"/>
              <a:t> Legislation stating that children must be immunized before attending public school</a:t>
            </a:r>
          </a:p>
          <a:p>
            <a:pPr lvl="1"/>
            <a:endParaRPr lang="en-US" dirty="0"/>
          </a:p>
          <a:p>
            <a:r>
              <a:rPr lang="en-US" u="sng" dirty="0"/>
              <a:t>Implied</a:t>
            </a:r>
            <a:r>
              <a:rPr lang="en-US" dirty="0"/>
              <a:t>-unwritten/undeclared but suggested</a:t>
            </a:r>
          </a:p>
          <a:p>
            <a:pPr marL="457200" lvl="1" indent="0">
              <a:buNone/>
            </a:pPr>
            <a:r>
              <a:rPr lang="en-US" dirty="0" err="1"/>
              <a:t>Eg.</a:t>
            </a:r>
            <a:r>
              <a:rPr lang="en-US" dirty="0"/>
              <a:t> Body language like a disapproving glare if someone mentions that their child is not immunized </a:t>
            </a:r>
          </a:p>
          <a:p>
            <a:pPr lvl="1"/>
            <a:endParaRPr lang="en-US" dirty="0"/>
          </a:p>
          <a:p>
            <a:r>
              <a:rPr lang="en-US" u="sng" dirty="0"/>
              <a:t>Observed</a:t>
            </a:r>
            <a:r>
              <a:rPr lang="en-US" dirty="0"/>
              <a:t>-required behaviour is obvious because others are adhering to the given behaviour.</a:t>
            </a:r>
          </a:p>
          <a:p>
            <a:pPr marL="457200" lvl="1" indent="0">
              <a:buNone/>
            </a:pPr>
            <a:r>
              <a:rPr lang="en-US" dirty="0" err="1"/>
              <a:t>Eg.</a:t>
            </a:r>
            <a:r>
              <a:rPr lang="en-US" dirty="0"/>
              <a:t> All parents coming in to school on immunisation day</a:t>
            </a:r>
          </a:p>
          <a:p>
            <a:pPr lvl="1"/>
            <a:endParaRPr lang="en-US" dirty="0"/>
          </a:p>
          <a:p>
            <a:r>
              <a:rPr lang="en-US" u="sng" dirty="0"/>
              <a:t>Expectation</a:t>
            </a:r>
            <a:r>
              <a:rPr lang="en-US" dirty="0"/>
              <a:t>-families, employers, schools/social groups place “expectations” on people to conform to “fit in”</a:t>
            </a:r>
          </a:p>
          <a:p>
            <a:endParaRPr lang="en-AU" dirty="0"/>
          </a:p>
        </p:txBody>
      </p:sp>
      <p:pic>
        <p:nvPicPr>
          <p:cNvPr id="8" name="Picture 7" descr="A picture containing person, man, sitting, table&#10;&#10;Description automatically generated">
            <a:extLst>
              <a:ext uri="{FF2B5EF4-FFF2-40B4-BE49-F238E27FC236}">
                <a16:creationId xmlns:a16="http://schemas.microsoft.com/office/drawing/2014/main" id="{E6090320-AEDD-48F8-816B-76256285FC9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28617" y="250426"/>
            <a:ext cx="2571776" cy="1555925"/>
          </a:xfrm>
          <a:prstGeom prst="rect">
            <a:avLst/>
          </a:prstGeom>
        </p:spPr>
      </p:pic>
      <p:sp>
        <p:nvSpPr>
          <p:cNvPr id="11" name="TextBox 10">
            <a:extLst>
              <a:ext uri="{FF2B5EF4-FFF2-40B4-BE49-F238E27FC236}">
                <a16:creationId xmlns:a16="http://schemas.microsoft.com/office/drawing/2014/main" id="{8B472909-79C8-4EFC-9951-53A8CB3B30C4}"/>
              </a:ext>
            </a:extLst>
          </p:cNvPr>
          <p:cNvSpPr txBox="1"/>
          <p:nvPr/>
        </p:nvSpPr>
        <p:spPr>
          <a:xfrm>
            <a:off x="5651972" y="1720393"/>
            <a:ext cx="3336861" cy="153888"/>
          </a:xfrm>
          <a:prstGeom prst="rect">
            <a:avLst/>
          </a:prstGeom>
          <a:noFill/>
        </p:spPr>
        <p:txBody>
          <a:bodyPr wrap="square" rtlCol="0">
            <a:spAutoFit/>
          </a:bodyPr>
          <a:lstStyle/>
          <a:p>
            <a:r>
              <a:rPr lang="en-AU" sz="400" dirty="0">
                <a:hlinkClick r:id="rId4" tooltip="http://presurfer.blogspot.com/2011_04_01_archive.html"/>
              </a:rPr>
              <a:t>This Photo</a:t>
            </a:r>
            <a:r>
              <a:rPr lang="en-AU" sz="400" dirty="0"/>
              <a:t> by Unknown Author is licensed under </a:t>
            </a:r>
            <a:r>
              <a:rPr lang="en-AU" sz="400" dirty="0">
                <a:hlinkClick r:id="rId5" tooltip="https://creativecommons.org/licenses/by-nc-nd/3.0/"/>
              </a:rPr>
              <a:t>CC BY-NC-ND</a:t>
            </a:r>
            <a:endParaRPr lang="en-AU" sz="400" dirty="0"/>
          </a:p>
        </p:txBody>
      </p:sp>
    </p:spTree>
    <p:extLst>
      <p:ext uri="{BB962C8B-B14F-4D97-AF65-F5344CB8AC3E}">
        <p14:creationId xmlns:p14="http://schemas.microsoft.com/office/powerpoint/2010/main" val="15963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Social Cognitive Theory</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2">
            <a:extLst>
              <a:ext uri="{FF2B5EF4-FFF2-40B4-BE49-F238E27FC236}">
                <a16:creationId xmlns:a16="http://schemas.microsoft.com/office/drawing/2014/main" id="{4B26C62F-279C-4AD7-AD22-CD39500644AE}"/>
              </a:ext>
            </a:extLst>
          </p:cNvPr>
          <p:cNvSpPr txBox="1">
            <a:spLocks/>
          </p:cNvSpPr>
          <p:nvPr/>
        </p:nvSpPr>
        <p:spPr>
          <a:xfrm>
            <a:off x="750072" y="1453192"/>
            <a:ext cx="7926384"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AU" dirty="0"/>
          </a:p>
        </p:txBody>
      </p:sp>
      <p:sp>
        <p:nvSpPr>
          <p:cNvPr id="4" name="Content Placeholder 3">
            <a:extLst>
              <a:ext uri="{FF2B5EF4-FFF2-40B4-BE49-F238E27FC236}">
                <a16:creationId xmlns:a16="http://schemas.microsoft.com/office/drawing/2014/main" id="{CD474458-A15D-4C0E-B869-6428F822B1E7}"/>
              </a:ext>
            </a:extLst>
          </p:cNvPr>
          <p:cNvSpPr>
            <a:spLocks noGrp="1"/>
          </p:cNvSpPr>
          <p:nvPr>
            <p:ph idx="1"/>
          </p:nvPr>
        </p:nvSpPr>
        <p:spPr>
          <a:xfrm>
            <a:off x="899592" y="1468490"/>
            <a:ext cx="7894988" cy="3880773"/>
          </a:xfrm>
        </p:spPr>
        <p:txBody>
          <a:bodyPr>
            <a:normAutofit/>
          </a:bodyPr>
          <a:lstStyle/>
          <a:p>
            <a:pPr marL="0" indent="0">
              <a:buNone/>
            </a:pPr>
            <a:r>
              <a:rPr lang="en-US" dirty="0">
                <a:solidFill>
                  <a:schemeClr val="tx1"/>
                </a:solidFill>
              </a:rPr>
              <a:t>Why do we use it?</a:t>
            </a:r>
          </a:p>
          <a:p>
            <a:pPr marL="0" indent="0">
              <a:buNone/>
            </a:pPr>
            <a:r>
              <a:rPr lang="en-US" dirty="0">
                <a:solidFill>
                  <a:schemeClr val="tx1"/>
                </a:solidFill>
              </a:rPr>
              <a:t>1.  It helps explain the links between the social/cultural environment </a:t>
            </a:r>
          </a:p>
          <a:p>
            <a:pPr marL="0" indent="0">
              <a:buNone/>
            </a:pPr>
            <a:r>
              <a:rPr lang="en-US" dirty="0">
                <a:solidFill>
                  <a:schemeClr val="tx1"/>
                </a:solidFill>
              </a:rPr>
              <a:t>and behaviour</a:t>
            </a:r>
          </a:p>
          <a:p>
            <a:pPr marL="0" indent="0">
              <a:buNone/>
            </a:pPr>
            <a:endParaRPr lang="en-AU" u="sng" dirty="0">
              <a:solidFill>
                <a:schemeClr val="tx1"/>
              </a:solidFill>
            </a:endParaRPr>
          </a:p>
          <a:p>
            <a:pPr marL="0" indent="0">
              <a:buNone/>
            </a:pPr>
            <a:r>
              <a:rPr lang="en-US" dirty="0">
                <a:solidFill>
                  <a:schemeClr val="tx1"/>
                </a:solidFill>
              </a:rPr>
              <a:t>2. It shows that norms can influence the </a:t>
            </a:r>
            <a:r>
              <a:rPr lang="en-US" b="1" u="sng" dirty="0">
                <a:solidFill>
                  <a:schemeClr val="tx1"/>
                </a:solidFill>
              </a:rPr>
              <a:t>expectations </a:t>
            </a:r>
            <a:r>
              <a:rPr lang="en-US" dirty="0">
                <a:solidFill>
                  <a:schemeClr val="tx1"/>
                </a:solidFill>
              </a:rPr>
              <a:t>an individual places on themselves and others around them</a:t>
            </a:r>
          </a:p>
          <a:p>
            <a:pPr marL="0" indent="0">
              <a:buNone/>
            </a:pPr>
            <a:endParaRPr lang="en-US" dirty="0">
              <a:solidFill>
                <a:schemeClr val="tx1"/>
              </a:solidFill>
            </a:endParaRPr>
          </a:p>
          <a:p>
            <a:pPr marL="0" indent="0">
              <a:buNone/>
            </a:pPr>
            <a:r>
              <a:rPr lang="en-AU" dirty="0">
                <a:solidFill>
                  <a:schemeClr val="tx1"/>
                </a:solidFill>
                <a:hlinkClick r:id="rId3">
                  <a:extLst>
                    <a:ext uri="{A12FA001-AC4F-418D-AE19-62706E023703}">
                      <ahyp:hlinkClr xmlns:ahyp="http://schemas.microsoft.com/office/drawing/2018/hyperlinkcolor" val="tx"/>
                    </a:ext>
                  </a:extLst>
                </a:hlinkClick>
              </a:rPr>
              <a:t>https://www.youtube.com/watch?v=UbruJh0MODI</a:t>
            </a:r>
            <a:r>
              <a:rPr lang="en-AU" dirty="0">
                <a:solidFill>
                  <a:schemeClr val="tx1"/>
                </a:solidFill>
              </a:rPr>
              <a:t> </a:t>
            </a:r>
          </a:p>
          <a:p>
            <a:pPr marL="0" indent="0">
              <a:buNone/>
            </a:pPr>
            <a:r>
              <a:rPr lang="en-AU" dirty="0">
                <a:solidFill>
                  <a:schemeClr val="tx1"/>
                </a:solidFill>
              </a:rPr>
              <a:t>10 mins Bandura SLT</a:t>
            </a:r>
            <a:endParaRPr lang="en-US" dirty="0">
              <a:solidFill>
                <a:schemeClr val="tx1"/>
              </a:solidFill>
            </a:endParaRPr>
          </a:p>
          <a:p>
            <a:endParaRPr lang="en-AU" dirty="0"/>
          </a:p>
        </p:txBody>
      </p:sp>
    </p:spTree>
    <p:extLst>
      <p:ext uri="{BB962C8B-B14F-4D97-AF65-F5344CB8AC3E}">
        <p14:creationId xmlns:p14="http://schemas.microsoft.com/office/powerpoint/2010/main" val="359755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Social Cognitive Theory</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2">
            <a:extLst>
              <a:ext uri="{FF2B5EF4-FFF2-40B4-BE49-F238E27FC236}">
                <a16:creationId xmlns:a16="http://schemas.microsoft.com/office/drawing/2014/main" id="{4B26C62F-279C-4AD7-AD22-CD39500644AE}"/>
              </a:ext>
            </a:extLst>
          </p:cNvPr>
          <p:cNvSpPr txBox="1">
            <a:spLocks/>
          </p:cNvSpPr>
          <p:nvPr/>
        </p:nvSpPr>
        <p:spPr>
          <a:xfrm>
            <a:off x="750072" y="1453192"/>
            <a:ext cx="7926384"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AU" dirty="0"/>
          </a:p>
        </p:txBody>
      </p:sp>
      <p:graphicFrame>
        <p:nvGraphicFramePr>
          <p:cNvPr id="8" name="Content Placeholder 3">
            <a:extLst>
              <a:ext uri="{FF2B5EF4-FFF2-40B4-BE49-F238E27FC236}">
                <a16:creationId xmlns:a16="http://schemas.microsoft.com/office/drawing/2014/main" id="{2C7666D1-A455-4839-9C02-EB371DE11423}"/>
              </a:ext>
            </a:extLst>
          </p:cNvPr>
          <p:cNvGraphicFramePr>
            <a:graphicFrameLocks noGrp="1"/>
          </p:cNvGraphicFramePr>
          <p:nvPr>
            <p:ph idx="1"/>
            <p:extLst>
              <p:ext uri="{D42A27DB-BD31-4B8C-83A1-F6EECF244321}">
                <p14:modId xmlns:p14="http://schemas.microsoft.com/office/powerpoint/2010/main" val="3039954695"/>
              </p:ext>
            </p:extLst>
          </p:nvPr>
        </p:nvGraphicFramePr>
        <p:xfrm>
          <a:off x="467544" y="1628800"/>
          <a:ext cx="8424936" cy="41764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BE899859-1E87-47E2-9D7C-1155C926FD56}"/>
              </a:ext>
            </a:extLst>
          </p:cNvPr>
          <p:cNvSpPr txBox="1"/>
          <p:nvPr/>
        </p:nvSpPr>
        <p:spPr>
          <a:xfrm>
            <a:off x="1547664" y="2132856"/>
            <a:ext cx="1512168" cy="1169551"/>
          </a:xfrm>
          <a:prstGeom prst="rect">
            <a:avLst/>
          </a:prstGeom>
          <a:noFill/>
        </p:spPr>
        <p:txBody>
          <a:bodyPr wrap="square" rtlCol="0">
            <a:spAutoFit/>
          </a:bodyPr>
          <a:lstStyle/>
          <a:p>
            <a:r>
              <a:rPr lang="en-US" sz="1400" dirty="0"/>
              <a:t>Influences of a persons thoughts, beliefs or skills on their actions.</a:t>
            </a:r>
            <a:endParaRPr lang="en-AU" sz="1400" dirty="0"/>
          </a:p>
        </p:txBody>
      </p:sp>
      <p:sp>
        <p:nvSpPr>
          <p:cNvPr id="13" name="TextBox 12">
            <a:extLst>
              <a:ext uri="{FF2B5EF4-FFF2-40B4-BE49-F238E27FC236}">
                <a16:creationId xmlns:a16="http://schemas.microsoft.com/office/drawing/2014/main" id="{528B364B-4D3F-49F0-96D4-117C8DCB2701}"/>
              </a:ext>
            </a:extLst>
          </p:cNvPr>
          <p:cNvSpPr txBox="1"/>
          <p:nvPr/>
        </p:nvSpPr>
        <p:spPr>
          <a:xfrm>
            <a:off x="6228184" y="1916832"/>
            <a:ext cx="2592288" cy="1169551"/>
          </a:xfrm>
          <a:prstGeom prst="rect">
            <a:avLst/>
          </a:prstGeom>
          <a:noFill/>
        </p:spPr>
        <p:txBody>
          <a:bodyPr wrap="square" rtlCol="0">
            <a:spAutoFit/>
          </a:bodyPr>
          <a:lstStyle/>
          <a:p>
            <a:r>
              <a:rPr lang="en-US" sz="1400" dirty="0"/>
              <a:t>Influence of a persons beliefs and intellect on others and the way knowledge and belief are developed and modified by social influences</a:t>
            </a:r>
            <a:endParaRPr lang="en-AU" sz="1400" dirty="0"/>
          </a:p>
        </p:txBody>
      </p:sp>
      <p:sp>
        <p:nvSpPr>
          <p:cNvPr id="15" name="TextBox 14">
            <a:extLst>
              <a:ext uri="{FF2B5EF4-FFF2-40B4-BE49-F238E27FC236}">
                <a16:creationId xmlns:a16="http://schemas.microsoft.com/office/drawing/2014/main" id="{3C0B312E-E022-4304-A993-00DD4C39B89F}"/>
              </a:ext>
            </a:extLst>
          </p:cNvPr>
          <p:cNvSpPr txBox="1"/>
          <p:nvPr/>
        </p:nvSpPr>
        <p:spPr>
          <a:xfrm>
            <a:off x="2195736" y="6021288"/>
            <a:ext cx="4824536" cy="523220"/>
          </a:xfrm>
          <a:prstGeom prst="rect">
            <a:avLst/>
          </a:prstGeom>
          <a:noFill/>
        </p:spPr>
        <p:txBody>
          <a:bodyPr wrap="square" rtlCol="0">
            <a:spAutoFit/>
          </a:bodyPr>
          <a:lstStyle/>
          <a:p>
            <a:r>
              <a:rPr lang="en-US" sz="1400" dirty="0"/>
              <a:t>Persons </a:t>
            </a:r>
            <a:r>
              <a:rPr lang="en-US" sz="1400" dirty="0" err="1"/>
              <a:t>behaviour</a:t>
            </a:r>
            <a:r>
              <a:rPr lang="en-US" sz="1400" dirty="0"/>
              <a:t> influencing their environment and in turn their </a:t>
            </a:r>
            <a:r>
              <a:rPr lang="en-US" sz="1400" dirty="0" err="1"/>
              <a:t>behaviour</a:t>
            </a:r>
            <a:r>
              <a:rPr lang="en-US" sz="1400" dirty="0"/>
              <a:t> being modified by that environment.</a:t>
            </a:r>
            <a:endParaRPr lang="en-AU" sz="1400" dirty="0"/>
          </a:p>
        </p:txBody>
      </p:sp>
    </p:spTree>
    <p:extLst>
      <p:ext uri="{BB962C8B-B14F-4D97-AF65-F5344CB8AC3E}">
        <p14:creationId xmlns:p14="http://schemas.microsoft.com/office/powerpoint/2010/main" val="205488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28D499-D3DB-4A66-A4A5-A4B69D996C49}"/>
              </a:ext>
            </a:extLst>
          </p:cNvPr>
          <p:cNvSpPr>
            <a:spLocks noGrp="1"/>
          </p:cNvSpPr>
          <p:nvPr>
            <p:ph type="title"/>
          </p:nvPr>
        </p:nvSpPr>
        <p:spPr>
          <a:xfrm>
            <a:off x="965199" y="609600"/>
            <a:ext cx="7648121" cy="1099457"/>
          </a:xfrm>
        </p:spPr>
        <p:txBody>
          <a:bodyPr>
            <a:normAutofit/>
          </a:bodyPr>
          <a:lstStyle/>
          <a:p>
            <a:pPr>
              <a:lnSpc>
                <a:spcPct val="90000"/>
              </a:lnSpc>
            </a:pPr>
            <a:r>
              <a:rPr lang="en-US"/>
              <a:t>Where does our information come from?</a:t>
            </a:r>
            <a:endParaRPr lang="en-AU"/>
          </a:p>
        </p:txBody>
      </p:sp>
      <p:sp>
        <p:nvSpPr>
          <p:cNvPr id="26"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7" name="Content Placeholder 2">
            <a:extLst>
              <a:ext uri="{FF2B5EF4-FFF2-40B4-BE49-F238E27FC236}">
                <a16:creationId xmlns:a16="http://schemas.microsoft.com/office/drawing/2014/main" id="{6A2762C6-EAB0-43E8-8091-E7DBA7F4109B}"/>
              </a:ext>
            </a:extLst>
          </p:cNvPr>
          <p:cNvGraphicFramePr>
            <a:graphicFrameLocks noGrp="1"/>
          </p:cNvGraphicFramePr>
          <p:nvPr>
            <p:ph idx="1"/>
            <p:extLst>
              <p:ext uri="{D42A27DB-BD31-4B8C-83A1-F6EECF244321}">
                <p14:modId xmlns:p14="http://schemas.microsoft.com/office/powerpoint/2010/main" val="3931110170"/>
              </p:ext>
            </p:extLst>
          </p:nvPr>
        </p:nvGraphicFramePr>
        <p:xfrm>
          <a:off x="965199" y="1948543"/>
          <a:ext cx="7213600"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21414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Influence of the media on norms</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2">
            <a:extLst>
              <a:ext uri="{FF2B5EF4-FFF2-40B4-BE49-F238E27FC236}">
                <a16:creationId xmlns:a16="http://schemas.microsoft.com/office/drawing/2014/main" id="{4B26C62F-279C-4AD7-AD22-CD39500644AE}"/>
              </a:ext>
            </a:extLst>
          </p:cNvPr>
          <p:cNvSpPr txBox="1">
            <a:spLocks/>
          </p:cNvSpPr>
          <p:nvPr/>
        </p:nvSpPr>
        <p:spPr>
          <a:xfrm>
            <a:off x="750072" y="1453192"/>
            <a:ext cx="7926384"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AU" dirty="0"/>
          </a:p>
        </p:txBody>
      </p:sp>
      <p:sp>
        <p:nvSpPr>
          <p:cNvPr id="4" name="Content Placeholder 3">
            <a:extLst>
              <a:ext uri="{FF2B5EF4-FFF2-40B4-BE49-F238E27FC236}">
                <a16:creationId xmlns:a16="http://schemas.microsoft.com/office/drawing/2014/main" id="{078EFEFB-98B8-43DD-A345-5B74384651E2}"/>
              </a:ext>
            </a:extLst>
          </p:cNvPr>
          <p:cNvSpPr>
            <a:spLocks noGrp="1"/>
          </p:cNvSpPr>
          <p:nvPr>
            <p:ph idx="1"/>
          </p:nvPr>
        </p:nvSpPr>
        <p:spPr>
          <a:xfrm>
            <a:off x="1187624" y="1628800"/>
            <a:ext cx="6347714" cy="3880773"/>
          </a:xfrm>
        </p:spPr>
        <p:txBody>
          <a:bodyPr>
            <a:normAutofit/>
          </a:bodyPr>
          <a:lstStyle/>
          <a:p>
            <a:pPr marL="0" indent="0">
              <a:buNone/>
            </a:pPr>
            <a:r>
              <a:rPr lang="en-US" dirty="0">
                <a:solidFill>
                  <a:schemeClr val="tx1"/>
                </a:solidFill>
              </a:rPr>
              <a:t>Norms are promoted by behaviour of the “MAINSTREAM”</a:t>
            </a:r>
          </a:p>
          <a:p>
            <a:pPr marL="0" indent="0">
              <a:buNone/>
            </a:pPr>
            <a:r>
              <a:rPr lang="en-US" dirty="0">
                <a:solidFill>
                  <a:schemeClr val="tx1"/>
                </a:solidFill>
              </a:rPr>
              <a:t>They are also promoted by the MEDIA.</a:t>
            </a:r>
          </a:p>
          <a:p>
            <a:pPr marL="0" indent="0">
              <a:buNone/>
            </a:pPr>
            <a:r>
              <a:rPr lang="en-US" dirty="0" err="1">
                <a:solidFill>
                  <a:schemeClr val="tx1"/>
                </a:solidFill>
              </a:rPr>
              <a:t>Ie</a:t>
            </a:r>
            <a:r>
              <a:rPr lang="en-US" dirty="0">
                <a:solidFill>
                  <a:schemeClr val="tx1"/>
                </a:solidFill>
              </a:rPr>
              <a:t>.</a:t>
            </a:r>
            <a:r>
              <a:rPr lang="en-AU" dirty="0">
                <a:solidFill>
                  <a:schemeClr val="tx1"/>
                </a:solidFill>
              </a:rPr>
              <a:t> </a:t>
            </a:r>
            <a:r>
              <a:rPr lang="en-AU" sz="2400" u="sng" dirty="0">
                <a:solidFill>
                  <a:schemeClr val="tx1"/>
                </a:solidFill>
                <a:hlinkClick r:id="rId3">
                  <a:extLst>
                    <a:ext uri="{A12FA001-AC4F-418D-AE19-62706E023703}">
                      <ahyp:hlinkClr xmlns:ahyp="http://schemas.microsoft.com/office/drawing/2018/hyperlinkcolor" val="tx"/>
                    </a:ext>
                  </a:extLst>
                </a:hlinkClick>
              </a:rPr>
              <a:t>Television/movies</a:t>
            </a:r>
            <a:r>
              <a:rPr lang="en-AU" sz="2400" dirty="0">
                <a:solidFill>
                  <a:schemeClr val="tx1"/>
                </a:solidFill>
                <a:hlinkClick r:id="rId3">
                  <a:extLst>
                    <a:ext uri="{A12FA001-AC4F-418D-AE19-62706E023703}">
                      <ahyp:hlinkClr xmlns:ahyp="http://schemas.microsoft.com/office/drawing/2018/hyperlinkcolor" val="tx"/>
                    </a:ext>
                  </a:extLst>
                </a:hlinkClick>
              </a:rPr>
              <a:t> </a:t>
            </a:r>
            <a:r>
              <a:rPr lang="en-AU" dirty="0">
                <a:solidFill>
                  <a:schemeClr val="tx1"/>
                </a:solidFill>
              </a:rPr>
              <a:t>shows display fashions, behaviours and lifestyles that reflect different social/cultural norms.</a:t>
            </a:r>
          </a:p>
          <a:p>
            <a:pPr marL="0" indent="0">
              <a:buNone/>
            </a:pPr>
            <a:r>
              <a:rPr lang="en-US" dirty="0" err="1">
                <a:solidFill>
                  <a:schemeClr val="tx1"/>
                </a:solidFill>
              </a:rPr>
              <a:t>Ie</a:t>
            </a:r>
            <a:r>
              <a:rPr lang="en-US" dirty="0">
                <a:solidFill>
                  <a:schemeClr val="tx1"/>
                </a:solidFill>
              </a:rPr>
              <a:t>. </a:t>
            </a:r>
            <a:r>
              <a:rPr lang="en-US" sz="2400" u="sng" dirty="0">
                <a:solidFill>
                  <a:schemeClr val="tx1"/>
                </a:solidFill>
                <a:hlinkClick r:id="rId4">
                  <a:extLst>
                    <a:ext uri="{A12FA001-AC4F-418D-AE19-62706E023703}">
                      <ahyp:hlinkClr xmlns:ahyp="http://schemas.microsoft.com/office/drawing/2018/hyperlinkcolor" val="tx"/>
                    </a:ext>
                  </a:extLst>
                </a:hlinkClick>
              </a:rPr>
              <a:t>Celebrity role model </a:t>
            </a:r>
            <a:r>
              <a:rPr lang="en-US" dirty="0">
                <a:solidFill>
                  <a:schemeClr val="tx1"/>
                </a:solidFill>
              </a:rPr>
              <a:t>behaviour promote norms and influence behaviour expectations.</a:t>
            </a:r>
          </a:p>
          <a:p>
            <a:pPr marL="0" indent="0">
              <a:buNone/>
            </a:pPr>
            <a:r>
              <a:rPr lang="en-US" dirty="0" err="1">
                <a:solidFill>
                  <a:schemeClr val="tx1"/>
                </a:solidFill>
              </a:rPr>
              <a:t>Ie</a:t>
            </a:r>
            <a:r>
              <a:rPr lang="en-US" dirty="0">
                <a:solidFill>
                  <a:schemeClr val="tx1"/>
                </a:solidFill>
              </a:rPr>
              <a:t>. </a:t>
            </a:r>
            <a:r>
              <a:rPr lang="en-US" sz="2800" u="sng" dirty="0">
                <a:solidFill>
                  <a:schemeClr val="tx1"/>
                </a:solidFill>
                <a:hlinkClick r:id="rId5">
                  <a:extLst>
                    <a:ext uri="{A12FA001-AC4F-418D-AE19-62706E023703}">
                      <ahyp:hlinkClr xmlns:ahyp="http://schemas.microsoft.com/office/drawing/2018/hyperlinkcolor" val="tx"/>
                    </a:ext>
                  </a:extLst>
                </a:hlinkClick>
              </a:rPr>
              <a:t>Advertising</a:t>
            </a:r>
            <a:r>
              <a:rPr lang="en-US" sz="2800" dirty="0">
                <a:solidFill>
                  <a:schemeClr val="tx1"/>
                </a:solidFill>
              </a:rPr>
              <a:t> </a:t>
            </a:r>
            <a:r>
              <a:rPr lang="en-US" dirty="0">
                <a:solidFill>
                  <a:schemeClr val="tx1"/>
                </a:solidFill>
              </a:rPr>
              <a:t>often gives the message that you are not “normal” without their product/service or that we require it to be happy and healthy.</a:t>
            </a:r>
            <a:endParaRPr lang="en-AU" dirty="0">
              <a:solidFill>
                <a:schemeClr val="tx1"/>
              </a:solidFill>
            </a:endParaRPr>
          </a:p>
          <a:p>
            <a:endParaRPr lang="en-AU" dirty="0"/>
          </a:p>
        </p:txBody>
      </p:sp>
    </p:spTree>
    <p:extLst>
      <p:ext uri="{BB962C8B-B14F-4D97-AF65-F5344CB8AC3E}">
        <p14:creationId xmlns:p14="http://schemas.microsoft.com/office/powerpoint/2010/main" val="152725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Changing norms</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2">
            <a:extLst>
              <a:ext uri="{FF2B5EF4-FFF2-40B4-BE49-F238E27FC236}">
                <a16:creationId xmlns:a16="http://schemas.microsoft.com/office/drawing/2014/main" id="{4B26C62F-279C-4AD7-AD22-CD39500644AE}"/>
              </a:ext>
            </a:extLst>
          </p:cNvPr>
          <p:cNvSpPr txBox="1">
            <a:spLocks/>
          </p:cNvSpPr>
          <p:nvPr/>
        </p:nvSpPr>
        <p:spPr>
          <a:xfrm>
            <a:off x="750072" y="1453192"/>
            <a:ext cx="7926384"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AU" dirty="0"/>
          </a:p>
        </p:txBody>
      </p:sp>
      <p:sp>
        <p:nvSpPr>
          <p:cNvPr id="4" name="Content Placeholder 3">
            <a:extLst>
              <a:ext uri="{FF2B5EF4-FFF2-40B4-BE49-F238E27FC236}">
                <a16:creationId xmlns:a16="http://schemas.microsoft.com/office/drawing/2014/main" id="{078EFEFB-98B8-43DD-A345-5B74384651E2}"/>
              </a:ext>
            </a:extLst>
          </p:cNvPr>
          <p:cNvSpPr>
            <a:spLocks noGrp="1"/>
          </p:cNvSpPr>
          <p:nvPr>
            <p:ph idx="1"/>
          </p:nvPr>
        </p:nvSpPr>
        <p:spPr>
          <a:xfrm>
            <a:off x="1187624" y="1628800"/>
            <a:ext cx="6347714" cy="3880773"/>
          </a:xfrm>
        </p:spPr>
        <p:txBody>
          <a:bodyPr>
            <a:normAutofit/>
          </a:bodyPr>
          <a:lstStyle/>
          <a:p>
            <a:r>
              <a:rPr lang="en-US" dirty="0"/>
              <a:t>If we can change </a:t>
            </a:r>
            <a:r>
              <a:rPr lang="en-US" b="1" dirty="0"/>
              <a:t>beliefs/attitudes/values</a:t>
            </a:r>
            <a:r>
              <a:rPr lang="en-US" dirty="0"/>
              <a:t> then we can change norms</a:t>
            </a:r>
          </a:p>
          <a:p>
            <a:endParaRPr lang="en-US" dirty="0"/>
          </a:p>
          <a:p>
            <a:r>
              <a:rPr lang="en-US" dirty="0"/>
              <a:t>People follow norms for two reasons:</a:t>
            </a:r>
          </a:p>
          <a:p>
            <a:pPr marL="457200" indent="-457200">
              <a:buAutoNum type="arabicPeriod"/>
            </a:pPr>
            <a:r>
              <a:rPr lang="en-US" dirty="0"/>
              <a:t>Because of the expectations to follow it.</a:t>
            </a:r>
          </a:p>
          <a:p>
            <a:pPr marL="457200" indent="-457200">
              <a:buAutoNum type="arabicPeriod"/>
            </a:pPr>
            <a:r>
              <a:rPr lang="en-US" dirty="0"/>
              <a:t>Because of the expectations of consequences if they DON’T follow it.</a:t>
            </a:r>
          </a:p>
          <a:p>
            <a:pPr marL="0" indent="0">
              <a:buNone/>
            </a:pPr>
            <a:r>
              <a:rPr lang="en-US" dirty="0"/>
              <a:t>(</a:t>
            </a:r>
            <a:r>
              <a:rPr lang="en-US" dirty="0" err="1"/>
              <a:t>ie</a:t>
            </a:r>
            <a:r>
              <a:rPr lang="en-US" dirty="0"/>
              <a:t>. What they believe will happen to them if they aren’t taking part in the mainstream behaviour)</a:t>
            </a:r>
          </a:p>
          <a:p>
            <a:endParaRPr lang="en-AU" dirty="0"/>
          </a:p>
        </p:txBody>
      </p:sp>
    </p:spTree>
    <p:extLst>
      <p:ext uri="{BB962C8B-B14F-4D97-AF65-F5344CB8AC3E}">
        <p14:creationId xmlns:p14="http://schemas.microsoft.com/office/powerpoint/2010/main" val="280118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Strategies to change norms</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2">
            <a:extLst>
              <a:ext uri="{FF2B5EF4-FFF2-40B4-BE49-F238E27FC236}">
                <a16:creationId xmlns:a16="http://schemas.microsoft.com/office/drawing/2014/main" id="{4B26C62F-279C-4AD7-AD22-CD39500644AE}"/>
              </a:ext>
            </a:extLst>
          </p:cNvPr>
          <p:cNvSpPr txBox="1">
            <a:spLocks/>
          </p:cNvSpPr>
          <p:nvPr/>
        </p:nvSpPr>
        <p:spPr>
          <a:xfrm>
            <a:off x="750072" y="1453192"/>
            <a:ext cx="7926384"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AU" dirty="0"/>
          </a:p>
        </p:txBody>
      </p:sp>
      <p:sp>
        <p:nvSpPr>
          <p:cNvPr id="4" name="Content Placeholder 3">
            <a:extLst>
              <a:ext uri="{FF2B5EF4-FFF2-40B4-BE49-F238E27FC236}">
                <a16:creationId xmlns:a16="http://schemas.microsoft.com/office/drawing/2014/main" id="{078EFEFB-98B8-43DD-A345-5B74384651E2}"/>
              </a:ext>
            </a:extLst>
          </p:cNvPr>
          <p:cNvSpPr>
            <a:spLocks noGrp="1"/>
          </p:cNvSpPr>
          <p:nvPr>
            <p:ph idx="1"/>
          </p:nvPr>
        </p:nvSpPr>
        <p:spPr>
          <a:xfrm>
            <a:off x="1187624" y="1628800"/>
            <a:ext cx="7926384" cy="4392488"/>
          </a:xfrm>
        </p:spPr>
        <p:txBody>
          <a:bodyPr>
            <a:normAutofit fontScale="92500" lnSpcReduction="10000"/>
          </a:bodyPr>
          <a:lstStyle/>
          <a:p>
            <a:r>
              <a:rPr lang="en-US" dirty="0"/>
              <a:t>TEXTBOOK page 80</a:t>
            </a:r>
          </a:p>
          <a:p>
            <a:pPr marL="0" indent="0">
              <a:lnSpc>
                <a:spcPct val="90000"/>
              </a:lnSpc>
              <a:buNone/>
            </a:pPr>
            <a:r>
              <a:rPr lang="en-US" b="1" dirty="0">
                <a:solidFill>
                  <a:schemeClr val="tx1"/>
                </a:solidFill>
              </a:rPr>
              <a:t>1. Discuss Consequences </a:t>
            </a:r>
          </a:p>
          <a:p>
            <a:pPr marL="0" indent="0">
              <a:lnSpc>
                <a:spcPct val="90000"/>
              </a:lnSpc>
              <a:buNone/>
            </a:pPr>
            <a:r>
              <a:rPr lang="en-US" dirty="0">
                <a:solidFill>
                  <a:schemeClr val="tx1"/>
                </a:solidFill>
              </a:rPr>
              <a:t>(e.g. conversation about spread of disease without vaccination)</a:t>
            </a:r>
          </a:p>
          <a:p>
            <a:pPr marL="0" indent="0">
              <a:lnSpc>
                <a:spcPct val="90000"/>
              </a:lnSpc>
              <a:buNone/>
            </a:pPr>
            <a:r>
              <a:rPr lang="en-US" b="1" dirty="0">
                <a:solidFill>
                  <a:schemeClr val="tx1"/>
                </a:solidFill>
              </a:rPr>
              <a:t>2. Inform </a:t>
            </a:r>
          </a:p>
          <a:p>
            <a:pPr marL="0" indent="0">
              <a:lnSpc>
                <a:spcPct val="90000"/>
              </a:lnSpc>
              <a:buNone/>
            </a:pPr>
            <a:r>
              <a:rPr lang="en-US" dirty="0">
                <a:solidFill>
                  <a:schemeClr val="tx1"/>
                </a:solidFill>
              </a:rPr>
              <a:t>(</a:t>
            </a:r>
            <a:r>
              <a:rPr lang="en-US" dirty="0" err="1">
                <a:solidFill>
                  <a:schemeClr val="tx1"/>
                </a:solidFill>
              </a:rPr>
              <a:t>eg.</a:t>
            </a:r>
            <a:r>
              <a:rPr lang="en-US" dirty="0">
                <a:solidFill>
                  <a:schemeClr val="tx1"/>
                </a:solidFill>
              </a:rPr>
              <a:t> inform community about the importance of herd immunity)</a:t>
            </a:r>
          </a:p>
          <a:p>
            <a:pPr marL="0" indent="0">
              <a:lnSpc>
                <a:spcPct val="90000"/>
              </a:lnSpc>
              <a:buNone/>
            </a:pPr>
            <a:r>
              <a:rPr lang="en-US" b="1" dirty="0">
                <a:solidFill>
                  <a:schemeClr val="tx1"/>
                </a:solidFill>
              </a:rPr>
              <a:t>3. Highlight inconsistencies in beliefs. </a:t>
            </a:r>
          </a:p>
          <a:p>
            <a:pPr marL="0" indent="0">
              <a:lnSpc>
                <a:spcPct val="90000"/>
              </a:lnSpc>
              <a:buNone/>
            </a:pPr>
            <a:r>
              <a:rPr lang="en-US" dirty="0">
                <a:solidFill>
                  <a:schemeClr val="tx1"/>
                </a:solidFill>
              </a:rPr>
              <a:t>(</a:t>
            </a:r>
            <a:r>
              <a:rPr lang="en-US" dirty="0" err="1">
                <a:solidFill>
                  <a:schemeClr val="tx1"/>
                </a:solidFill>
              </a:rPr>
              <a:t>eg.</a:t>
            </a:r>
            <a:r>
              <a:rPr lang="en-US" dirty="0">
                <a:solidFill>
                  <a:schemeClr val="tx1"/>
                </a:solidFill>
              </a:rPr>
              <a:t> Highlight inconsistency that they may want to protect those whose immune system is compromised, but unwilling to get vaccinations)</a:t>
            </a:r>
          </a:p>
          <a:p>
            <a:pPr marL="0" indent="0">
              <a:lnSpc>
                <a:spcPct val="90000"/>
              </a:lnSpc>
              <a:buNone/>
            </a:pPr>
            <a:r>
              <a:rPr lang="en-US" b="1" dirty="0">
                <a:solidFill>
                  <a:schemeClr val="tx1"/>
                </a:solidFill>
              </a:rPr>
              <a:t>4. Present a different core belief to replace the existing one </a:t>
            </a:r>
          </a:p>
          <a:p>
            <a:pPr marL="0" indent="0">
              <a:lnSpc>
                <a:spcPct val="90000"/>
              </a:lnSpc>
              <a:buNone/>
            </a:pPr>
            <a:r>
              <a:rPr lang="en-US" dirty="0">
                <a:solidFill>
                  <a:schemeClr val="tx1"/>
                </a:solidFill>
              </a:rPr>
              <a:t>(</a:t>
            </a:r>
            <a:r>
              <a:rPr lang="en-US" dirty="0" err="1">
                <a:solidFill>
                  <a:schemeClr val="tx1"/>
                </a:solidFill>
              </a:rPr>
              <a:t>eg.</a:t>
            </a:r>
            <a:r>
              <a:rPr lang="en-US" dirty="0">
                <a:solidFill>
                  <a:schemeClr val="tx1"/>
                </a:solidFill>
              </a:rPr>
              <a:t> Vaccinations are not linked to autism in any way)</a:t>
            </a:r>
          </a:p>
          <a:p>
            <a:pPr marL="0" indent="0">
              <a:lnSpc>
                <a:spcPct val="90000"/>
              </a:lnSpc>
              <a:buNone/>
            </a:pPr>
            <a:r>
              <a:rPr lang="en-US" b="1" dirty="0">
                <a:solidFill>
                  <a:schemeClr val="tx1"/>
                </a:solidFill>
              </a:rPr>
              <a:t>5. Change commonly shared beliefs </a:t>
            </a:r>
          </a:p>
          <a:p>
            <a:pPr marL="0" indent="0">
              <a:lnSpc>
                <a:spcPct val="90000"/>
              </a:lnSpc>
              <a:buNone/>
            </a:pPr>
            <a:r>
              <a:rPr lang="en-US" dirty="0">
                <a:solidFill>
                  <a:schemeClr val="tx1"/>
                </a:solidFill>
              </a:rPr>
              <a:t>(</a:t>
            </a:r>
            <a:r>
              <a:rPr lang="en-US" dirty="0" err="1">
                <a:solidFill>
                  <a:schemeClr val="tx1"/>
                </a:solidFill>
              </a:rPr>
              <a:t>eg.change</a:t>
            </a:r>
            <a:r>
              <a:rPr lang="en-US" dirty="0">
                <a:solidFill>
                  <a:schemeClr val="tx1"/>
                </a:solidFill>
              </a:rPr>
              <a:t> the belief that only some people need to get vaccinated, to the belief that all people should be vaccinated. )</a:t>
            </a:r>
            <a:endParaRPr lang="en-AU" dirty="0">
              <a:solidFill>
                <a:schemeClr val="tx1"/>
              </a:solidFill>
            </a:endParaRPr>
          </a:p>
          <a:p>
            <a:endParaRPr lang="en-US" dirty="0">
              <a:solidFill>
                <a:schemeClr val="tx1"/>
              </a:solidFill>
            </a:endParaRPr>
          </a:p>
          <a:p>
            <a:endParaRPr lang="en-AU" dirty="0"/>
          </a:p>
        </p:txBody>
      </p:sp>
      <p:pic>
        <p:nvPicPr>
          <p:cNvPr id="5" name="Picture 4" descr="A close up of a logo&#10;&#10;Description automatically generated">
            <a:extLst>
              <a:ext uri="{FF2B5EF4-FFF2-40B4-BE49-F238E27FC236}">
                <a16:creationId xmlns:a16="http://schemas.microsoft.com/office/drawing/2014/main" id="{4679F075-822E-45D0-87C6-74E0A65D5B7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442712" y="291021"/>
            <a:ext cx="2004304" cy="1337779"/>
          </a:xfrm>
          <a:prstGeom prst="rect">
            <a:avLst/>
          </a:prstGeom>
        </p:spPr>
      </p:pic>
      <p:sp>
        <p:nvSpPr>
          <p:cNvPr id="6" name="TextBox 5">
            <a:extLst>
              <a:ext uri="{FF2B5EF4-FFF2-40B4-BE49-F238E27FC236}">
                <a16:creationId xmlns:a16="http://schemas.microsoft.com/office/drawing/2014/main" id="{4936AD15-C3D1-4A6F-9C95-2BC28BC142E5}"/>
              </a:ext>
            </a:extLst>
          </p:cNvPr>
          <p:cNvSpPr txBox="1"/>
          <p:nvPr/>
        </p:nvSpPr>
        <p:spPr>
          <a:xfrm>
            <a:off x="6442712" y="1812950"/>
            <a:ext cx="2004304" cy="369332"/>
          </a:xfrm>
          <a:prstGeom prst="rect">
            <a:avLst/>
          </a:prstGeom>
          <a:noFill/>
        </p:spPr>
        <p:txBody>
          <a:bodyPr wrap="square" rtlCol="0">
            <a:spAutoFit/>
          </a:bodyPr>
          <a:lstStyle/>
          <a:p>
            <a:r>
              <a:rPr lang="en-AU" sz="900">
                <a:hlinkClick r:id="rId4" tooltip="http://ahrcanum.com/2012/08/01/flu-shot-vaccine-ingredients-2012-2013"/>
              </a:rPr>
              <a:t>This Photo</a:t>
            </a:r>
            <a:r>
              <a:rPr lang="en-AU" sz="900"/>
              <a:t> by Unknown Author is licensed under </a:t>
            </a:r>
            <a:r>
              <a:rPr lang="en-AU" sz="900">
                <a:hlinkClick r:id="rId5" tooltip="https://creativecommons.org/licenses/by/3.0/"/>
              </a:rPr>
              <a:t>CC BY</a:t>
            </a:r>
            <a:endParaRPr lang="en-AU" sz="900"/>
          </a:p>
        </p:txBody>
      </p:sp>
    </p:spTree>
    <p:extLst>
      <p:ext uri="{BB962C8B-B14F-4D97-AF65-F5344CB8AC3E}">
        <p14:creationId xmlns:p14="http://schemas.microsoft.com/office/powerpoint/2010/main" val="218015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Revision Questions</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2">
            <a:extLst>
              <a:ext uri="{FF2B5EF4-FFF2-40B4-BE49-F238E27FC236}">
                <a16:creationId xmlns:a16="http://schemas.microsoft.com/office/drawing/2014/main" id="{4B26C62F-279C-4AD7-AD22-CD39500644AE}"/>
              </a:ext>
            </a:extLst>
          </p:cNvPr>
          <p:cNvSpPr txBox="1">
            <a:spLocks/>
          </p:cNvSpPr>
          <p:nvPr/>
        </p:nvSpPr>
        <p:spPr>
          <a:xfrm>
            <a:off x="750072" y="1453192"/>
            <a:ext cx="7926384"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AU" dirty="0"/>
          </a:p>
        </p:txBody>
      </p:sp>
      <p:sp>
        <p:nvSpPr>
          <p:cNvPr id="4" name="Content Placeholder 3">
            <a:extLst>
              <a:ext uri="{FF2B5EF4-FFF2-40B4-BE49-F238E27FC236}">
                <a16:creationId xmlns:a16="http://schemas.microsoft.com/office/drawing/2014/main" id="{078EFEFB-98B8-43DD-A345-5B74384651E2}"/>
              </a:ext>
            </a:extLst>
          </p:cNvPr>
          <p:cNvSpPr>
            <a:spLocks noGrp="1"/>
          </p:cNvSpPr>
          <p:nvPr>
            <p:ph idx="1"/>
          </p:nvPr>
        </p:nvSpPr>
        <p:spPr>
          <a:xfrm>
            <a:off x="1187624" y="1628800"/>
            <a:ext cx="6347714" cy="3880773"/>
          </a:xfrm>
        </p:spPr>
        <p:txBody>
          <a:bodyPr>
            <a:normAutofit/>
          </a:bodyPr>
          <a:lstStyle/>
          <a:p>
            <a:pPr marL="0" indent="0">
              <a:buNone/>
            </a:pPr>
            <a:r>
              <a:rPr lang="en-US" dirty="0"/>
              <a:t>Question 1. Apply the Social Cognitive Theory to a teenage party. Consider dating, alcohol, fashion, supervision, music and food choices.</a:t>
            </a:r>
          </a:p>
          <a:p>
            <a:pPr marL="0" indent="0">
              <a:buNone/>
            </a:pPr>
            <a:endParaRPr lang="en-US" dirty="0"/>
          </a:p>
          <a:p>
            <a:pPr marL="0" indent="0">
              <a:buNone/>
            </a:pPr>
            <a:r>
              <a:rPr lang="en-US" dirty="0"/>
              <a:t>Question 2. Prepare a half page argument/presentation for a debate for the following statement: </a:t>
            </a:r>
          </a:p>
          <a:p>
            <a:pPr marL="0" indent="0">
              <a:buNone/>
            </a:pPr>
            <a:r>
              <a:rPr lang="en-US" dirty="0">
                <a:solidFill>
                  <a:srgbClr val="FF0000"/>
                </a:solidFill>
              </a:rPr>
              <a:t>“ In Australia social norms promote unhealthy behaviours” </a:t>
            </a:r>
          </a:p>
          <a:p>
            <a:pPr marL="0" indent="0">
              <a:buNone/>
            </a:pPr>
            <a:r>
              <a:rPr lang="en-US" dirty="0"/>
              <a:t>-choose affirmative or negative.</a:t>
            </a:r>
          </a:p>
          <a:p>
            <a:pPr marL="0" indent="0">
              <a:buNone/>
            </a:pPr>
            <a:r>
              <a:rPr lang="en-US" dirty="0"/>
              <a:t>-prepare an introduction, a few main points and conclusion.</a:t>
            </a:r>
          </a:p>
          <a:p>
            <a:endParaRPr lang="en-AU" dirty="0"/>
          </a:p>
        </p:txBody>
      </p:sp>
    </p:spTree>
    <p:extLst>
      <p:ext uri="{BB962C8B-B14F-4D97-AF65-F5344CB8AC3E}">
        <p14:creationId xmlns:p14="http://schemas.microsoft.com/office/powerpoint/2010/main" val="269995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Sources:</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2">
            <a:extLst>
              <a:ext uri="{FF2B5EF4-FFF2-40B4-BE49-F238E27FC236}">
                <a16:creationId xmlns:a16="http://schemas.microsoft.com/office/drawing/2014/main" id="{4B26C62F-279C-4AD7-AD22-CD39500644AE}"/>
              </a:ext>
            </a:extLst>
          </p:cNvPr>
          <p:cNvSpPr txBox="1">
            <a:spLocks/>
          </p:cNvSpPr>
          <p:nvPr/>
        </p:nvSpPr>
        <p:spPr>
          <a:xfrm>
            <a:off x="750072" y="1453192"/>
            <a:ext cx="7926384"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AU" dirty="0"/>
          </a:p>
        </p:txBody>
      </p:sp>
      <p:sp>
        <p:nvSpPr>
          <p:cNvPr id="4" name="Content Placeholder 3">
            <a:extLst>
              <a:ext uri="{FF2B5EF4-FFF2-40B4-BE49-F238E27FC236}">
                <a16:creationId xmlns:a16="http://schemas.microsoft.com/office/drawing/2014/main" id="{078EFEFB-98B8-43DD-A345-5B74384651E2}"/>
              </a:ext>
            </a:extLst>
          </p:cNvPr>
          <p:cNvSpPr>
            <a:spLocks noGrp="1"/>
          </p:cNvSpPr>
          <p:nvPr>
            <p:ph idx="1"/>
          </p:nvPr>
        </p:nvSpPr>
        <p:spPr>
          <a:xfrm>
            <a:off x="827584" y="1628800"/>
            <a:ext cx="6707754" cy="3880773"/>
          </a:xfrm>
        </p:spPr>
        <p:txBody>
          <a:bodyPr>
            <a:normAutofit/>
          </a:bodyPr>
          <a:lstStyle/>
          <a:p>
            <a:r>
              <a:rPr lang="en-US" dirty="0"/>
              <a:t>Lockhart, E. (2015). </a:t>
            </a:r>
            <a:r>
              <a:rPr lang="en-US" i="1" dirty="0"/>
              <a:t>Health Studies Stage 2A-b. </a:t>
            </a:r>
            <a:r>
              <a:rPr lang="en-US" dirty="0"/>
              <a:t>Madeley: Print Publishing.</a:t>
            </a:r>
            <a:endParaRPr lang="en-AU" dirty="0"/>
          </a:p>
          <a:p>
            <a:endParaRPr lang="en-AU" dirty="0"/>
          </a:p>
        </p:txBody>
      </p:sp>
    </p:spTree>
    <p:extLst>
      <p:ext uri="{BB962C8B-B14F-4D97-AF65-F5344CB8AC3E}">
        <p14:creationId xmlns:p14="http://schemas.microsoft.com/office/powerpoint/2010/main" val="149416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65032"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99781" y="3681413"/>
            <a:ext cx="3572669"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93473" y="-8467"/>
            <a:ext cx="2255512"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947"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6616" y="3048000"/>
            <a:ext cx="2444750"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8241"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6115" y="3589867"/>
            <a:ext cx="1362870"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86946" y="460188"/>
            <a:ext cx="2486419" cy="5175624"/>
          </a:xfrm>
        </p:spPr>
        <p:txBody>
          <a:bodyPr anchor="ctr">
            <a:normAutofit/>
          </a:bodyPr>
          <a:lstStyle/>
          <a:p>
            <a:r>
              <a:rPr lang="en-US" dirty="0">
                <a:solidFill>
                  <a:schemeClr val="tx1">
                    <a:lumMod val="85000"/>
                    <a:lumOff val="15000"/>
                  </a:schemeClr>
                </a:solidFill>
              </a:rPr>
              <a:t>What is Health?</a:t>
            </a:r>
            <a:endParaRPr lang="en-AU" dirty="0">
              <a:solidFill>
                <a:schemeClr val="tx1">
                  <a:lumMod val="85000"/>
                  <a:lumOff val="15000"/>
                </a:schemeClr>
              </a:solidFill>
            </a:endParaRP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1615" y="-8467"/>
            <a:ext cx="5332385"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9990560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5199" y="609600"/>
            <a:ext cx="7648121" cy="1099457"/>
          </a:xfrm>
        </p:spPr>
        <p:txBody>
          <a:bodyPr>
            <a:normAutofit/>
          </a:bodyPr>
          <a:lstStyle/>
          <a:p>
            <a:r>
              <a:rPr lang="en-US" dirty="0"/>
              <a:t>Definition of Health</a:t>
            </a:r>
            <a:endParaRPr lang="en-AU" dirty="0"/>
          </a:p>
        </p:txBody>
      </p:sp>
      <p:sp>
        <p:nvSpPr>
          <p:cNvPr id="30" name="Isosceles Triangle 29">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9F03761E-4BD9-4C2A-AE4E-D2FF77C1D1EE}"/>
              </a:ext>
            </a:extLst>
          </p:cNvPr>
          <p:cNvSpPr>
            <a:spLocks noGrp="1"/>
          </p:cNvSpPr>
          <p:nvPr>
            <p:ph idx="1"/>
          </p:nvPr>
        </p:nvSpPr>
        <p:spPr>
          <a:xfrm>
            <a:off x="1331640" y="1628800"/>
            <a:ext cx="6768752" cy="3880773"/>
          </a:xfrm>
        </p:spPr>
        <p:txBody>
          <a:bodyPr/>
          <a:lstStyle/>
          <a:p>
            <a:r>
              <a:rPr lang="en-AU" dirty="0"/>
              <a:t>What do you think the term “Health” means?</a:t>
            </a:r>
          </a:p>
          <a:p>
            <a:pPr marL="0" indent="0">
              <a:buNone/>
            </a:pPr>
            <a:endParaRPr lang="en-AU" dirty="0"/>
          </a:p>
          <a:p>
            <a:pPr marL="0" indent="0">
              <a:buNone/>
            </a:pPr>
            <a:r>
              <a:rPr lang="en-US" dirty="0"/>
              <a:t>Health is a state of complete physical, mental and social well-being and not merely the absence of disease or infirmity’ (WHO 1946).</a:t>
            </a:r>
          </a:p>
          <a:p>
            <a:endParaRPr lang="en-US" dirty="0"/>
          </a:p>
          <a:p>
            <a:r>
              <a:rPr lang="en-US" dirty="0"/>
              <a:t>What does this actually mean?</a:t>
            </a:r>
          </a:p>
          <a:p>
            <a:r>
              <a:rPr lang="en-US" dirty="0"/>
              <a:t>According to this definition, are you experiencing good health? What about people who live in worse conditions than us?</a:t>
            </a:r>
            <a:endParaRPr lang="en-AU" dirty="0"/>
          </a:p>
          <a:p>
            <a:endParaRPr lang="en-AU" dirty="0"/>
          </a:p>
        </p:txBody>
      </p:sp>
    </p:spTree>
    <p:extLst>
      <p:ext uri="{BB962C8B-B14F-4D97-AF65-F5344CB8AC3E}">
        <p14:creationId xmlns:p14="http://schemas.microsoft.com/office/powerpoint/2010/main" val="12080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5199" y="609600"/>
            <a:ext cx="7648121" cy="1099457"/>
          </a:xfrm>
        </p:spPr>
        <p:txBody>
          <a:bodyPr>
            <a:normAutofit/>
          </a:bodyPr>
          <a:lstStyle/>
          <a:p>
            <a:r>
              <a:rPr lang="en-US" dirty="0"/>
              <a:t>Determinants of health:</a:t>
            </a:r>
            <a:endParaRPr lang="en-AU" dirty="0"/>
          </a:p>
        </p:txBody>
      </p:sp>
      <p:sp>
        <p:nvSpPr>
          <p:cNvPr id="30" name="Isosceles Triangle 29">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9F03761E-4BD9-4C2A-AE4E-D2FF77C1D1EE}"/>
              </a:ext>
            </a:extLst>
          </p:cNvPr>
          <p:cNvSpPr>
            <a:spLocks noGrp="1"/>
          </p:cNvSpPr>
          <p:nvPr>
            <p:ph idx="1"/>
          </p:nvPr>
        </p:nvSpPr>
        <p:spPr>
          <a:xfrm>
            <a:off x="899592" y="1628800"/>
            <a:ext cx="7200800" cy="3880773"/>
          </a:xfrm>
        </p:spPr>
        <p:txBody>
          <a:bodyPr/>
          <a:lstStyle/>
          <a:p>
            <a:r>
              <a:rPr lang="en-US" dirty="0"/>
              <a:t>Factors that help to explain and predict trends in health and explain why some populations have better health than others.</a:t>
            </a:r>
          </a:p>
          <a:p>
            <a:r>
              <a:rPr lang="en-US" dirty="0"/>
              <a:t>Play a major role in the prevention of disease, illness and injury.</a:t>
            </a:r>
          </a:p>
          <a:p>
            <a:r>
              <a:rPr lang="en-US" dirty="0"/>
              <a:t>Determinants can be risk factors (e.g. smoking) and other determinants can be protective factors (e.g. healthy food intake)</a:t>
            </a:r>
          </a:p>
          <a:p>
            <a:r>
              <a:rPr lang="en-US" dirty="0"/>
              <a:t>Behavioural factors can change.</a:t>
            </a:r>
          </a:p>
          <a:p>
            <a:r>
              <a:rPr lang="en-US" dirty="0"/>
              <a:t>Biological factors (age, sex and genetics) cannot be changed.</a:t>
            </a:r>
          </a:p>
          <a:p>
            <a:endParaRPr lang="en-AU" dirty="0"/>
          </a:p>
        </p:txBody>
      </p:sp>
    </p:spTree>
    <p:extLst>
      <p:ext uri="{BB962C8B-B14F-4D97-AF65-F5344CB8AC3E}">
        <p14:creationId xmlns:p14="http://schemas.microsoft.com/office/powerpoint/2010/main" val="242602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5199" y="609600"/>
            <a:ext cx="7648121" cy="1099457"/>
          </a:xfrm>
        </p:spPr>
        <p:txBody>
          <a:bodyPr>
            <a:normAutofit/>
          </a:bodyPr>
          <a:lstStyle/>
          <a:p>
            <a:r>
              <a:rPr lang="en-US"/>
              <a:t>Determinants of Health</a:t>
            </a:r>
            <a:endParaRPr lang="en-AU"/>
          </a:p>
        </p:txBody>
      </p:sp>
      <p:sp>
        <p:nvSpPr>
          <p:cNvPr id="30" name="Isosceles Triangle 29">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27CC025-F50D-4C94-8C48-70B3E22C268A}"/>
              </a:ext>
            </a:extLst>
          </p:cNvPr>
          <p:cNvGraphicFramePr>
            <a:graphicFrameLocks noGrp="1"/>
          </p:cNvGraphicFramePr>
          <p:nvPr>
            <p:ph idx="1"/>
            <p:extLst>
              <p:ext uri="{D42A27DB-BD31-4B8C-83A1-F6EECF244321}">
                <p14:modId xmlns:p14="http://schemas.microsoft.com/office/powerpoint/2010/main" val="1209745987"/>
              </p:ext>
            </p:extLst>
          </p:nvPr>
        </p:nvGraphicFramePr>
        <p:xfrm>
          <a:off x="965199" y="1948543"/>
          <a:ext cx="7213600"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6759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65032"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99781" y="3681413"/>
            <a:ext cx="3572669"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93473" y="-8467"/>
            <a:ext cx="2255512"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947"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6616" y="3048000"/>
            <a:ext cx="2444750"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8241"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6115" y="3589867"/>
            <a:ext cx="1362870"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323528" y="609600"/>
            <a:ext cx="3067003" cy="5175624"/>
          </a:xfrm>
        </p:spPr>
        <p:txBody>
          <a:bodyPr anchor="ctr">
            <a:normAutofit/>
          </a:bodyPr>
          <a:lstStyle/>
          <a:p>
            <a:r>
              <a:rPr lang="en-US" dirty="0">
                <a:solidFill>
                  <a:schemeClr val="tx1">
                    <a:lumMod val="85000"/>
                    <a:lumOff val="15000"/>
                  </a:schemeClr>
                </a:solidFill>
              </a:rPr>
              <a:t>Social Determinants of Health</a:t>
            </a:r>
            <a:endParaRPr lang="en-AU" dirty="0">
              <a:solidFill>
                <a:schemeClr val="tx1">
                  <a:lumMod val="85000"/>
                  <a:lumOff val="15000"/>
                </a:schemeClr>
              </a:solidFill>
            </a:endParaRP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1615" y="-8467"/>
            <a:ext cx="5332385"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4644008" y="776895"/>
            <a:ext cx="4380029" cy="5175624"/>
          </a:xfrm>
        </p:spPr>
        <p:txBody>
          <a:bodyPr anchor="ctr">
            <a:normAutofit fontScale="85000" lnSpcReduction="20000"/>
          </a:bodyPr>
          <a:lstStyle/>
          <a:p>
            <a:pPr marL="0" indent="0">
              <a:buNone/>
            </a:pPr>
            <a:r>
              <a:rPr lang="en-US" b="1" u="sng" dirty="0"/>
              <a:t>SYLLABUS:</a:t>
            </a:r>
          </a:p>
          <a:p>
            <a:pPr marL="0" indent="0">
              <a:buNone/>
            </a:pPr>
            <a:endParaRPr lang="en-US" b="1" u="sng" dirty="0"/>
          </a:p>
          <a:p>
            <a:pPr marL="0" indent="0">
              <a:buNone/>
            </a:pPr>
            <a:r>
              <a:rPr lang="en-US" dirty="0"/>
              <a:t>Social</a:t>
            </a:r>
            <a:r>
              <a:rPr lang="en-AU" dirty="0"/>
              <a:t> </a:t>
            </a:r>
            <a:r>
              <a:rPr lang="en-US" dirty="0"/>
              <a:t>Determinants of Health:</a:t>
            </a:r>
          </a:p>
          <a:p>
            <a:pPr marL="285750" indent="-285750">
              <a:buClr>
                <a:schemeClr val="tx1"/>
              </a:buClr>
              <a:buFont typeface="Arial" panose="020B0604020202020204" pitchFamily="34" charset="0"/>
              <a:buChar char="•"/>
            </a:pPr>
            <a:r>
              <a:rPr lang="en-US" dirty="0"/>
              <a:t>Social gradient</a:t>
            </a:r>
          </a:p>
          <a:p>
            <a:pPr marL="285750" indent="-285750">
              <a:buClr>
                <a:schemeClr val="tx1"/>
              </a:buClr>
              <a:buFont typeface="Arial" panose="020B0604020202020204" pitchFamily="34" charset="0"/>
              <a:buChar char="•"/>
            </a:pPr>
            <a:r>
              <a:rPr lang="en-US" dirty="0"/>
              <a:t>Stress</a:t>
            </a:r>
          </a:p>
          <a:p>
            <a:pPr marL="285750" indent="-285750">
              <a:buClr>
                <a:schemeClr val="tx1"/>
              </a:buClr>
              <a:buFont typeface="Arial" panose="020B0604020202020204" pitchFamily="34" charset="0"/>
              <a:buChar char="•"/>
            </a:pPr>
            <a:r>
              <a:rPr lang="en-US" dirty="0"/>
              <a:t>Early life</a:t>
            </a:r>
          </a:p>
          <a:p>
            <a:pPr marL="285750" indent="-285750">
              <a:buClr>
                <a:schemeClr val="tx1"/>
              </a:buClr>
              <a:buFont typeface="Arial" panose="020B0604020202020204" pitchFamily="34" charset="0"/>
              <a:buChar char="•"/>
            </a:pPr>
            <a:r>
              <a:rPr lang="en-US" dirty="0"/>
              <a:t>Social exclusion</a:t>
            </a:r>
          </a:p>
          <a:p>
            <a:pPr marL="285750" indent="-285750">
              <a:buClr>
                <a:schemeClr val="tx1"/>
              </a:buClr>
              <a:buFont typeface="Arial" panose="020B0604020202020204" pitchFamily="34" charset="0"/>
              <a:buChar char="•"/>
            </a:pPr>
            <a:r>
              <a:rPr lang="en-US" dirty="0"/>
              <a:t>Work</a:t>
            </a:r>
          </a:p>
          <a:p>
            <a:pPr marL="285750" indent="-285750">
              <a:buClr>
                <a:schemeClr val="tx1"/>
              </a:buClr>
              <a:buFont typeface="Arial" panose="020B0604020202020204" pitchFamily="34" charset="0"/>
              <a:buChar char="•"/>
            </a:pPr>
            <a:r>
              <a:rPr lang="en-US" dirty="0" err="1"/>
              <a:t>Unemploymnet</a:t>
            </a:r>
            <a:endParaRPr lang="en-US" dirty="0"/>
          </a:p>
          <a:p>
            <a:pPr marL="285750" indent="-285750">
              <a:buClr>
                <a:schemeClr val="tx1"/>
              </a:buClr>
              <a:buFont typeface="Arial" panose="020B0604020202020204" pitchFamily="34" charset="0"/>
              <a:buChar char="•"/>
            </a:pPr>
            <a:r>
              <a:rPr lang="en-US" dirty="0"/>
              <a:t>Social support</a:t>
            </a:r>
          </a:p>
          <a:p>
            <a:pPr marL="285750" indent="-285750">
              <a:buClr>
                <a:schemeClr val="tx1"/>
              </a:buClr>
              <a:buFont typeface="Arial" panose="020B0604020202020204" pitchFamily="34" charset="0"/>
              <a:buChar char="•"/>
            </a:pPr>
            <a:r>
              <a:rPr lang="en-US" dirty="0"/>
              <a:t>Addiction</a:t>
            </a:r>
          </a:p>
          <a:p>
            <a:pPr marL="285750" indent="-285750">
              <a:buClr>
                <a:schemeClr val="tx1"/>
              </a:buClr>
              <a:buFont typeface="Arial" panose="020B0604020202020204" pitchFamily="34" charset="0"/>
              <a:buChar char="•"/>
            </a:pPr>
            <a:r>
              <a:rPr lang="en-US" dirty="0"/>
              <a:t>Food</a:t>
            </a:r>
          </a:p>
          <a:p>
            <a:pPr marL="285750" indent="-285750">
              <a:buClr>
                <a:schemeClr val="tx1"/>
              </a:buClr>
              <a:buFont typeface="Arial" panose="020B0604020202020204" pitchFamily="34" charset="0"/>
              <a:buChar char="•"/>
            </a:pPr>
            <a:r>
              <a:rPr lang="en-US" dirty="0"/>
              <a:t>Transport</a:t>
            </a:r>
          </a:p>
          <a:p>
            <a:pPr marL="285750" indent="-285750">
              <a:buClr>
                <a:schemeClr val="tx1"/>
              </a:buClr>
              <a:buFont typeface="Arial" panose="020B0604020202020204" pitchFamily="34" charset="0"/>
              <a:buChar char="•"/>
            </a:pPr>
            <a:r>
              <a:rPr lang="en-US" dirty="0"/>
              <a:t>Culture</a:t>
            </a:r>
          </a:p>
          <a:p>
            <a:pPr marL="0" indent="0">
              <a:buClr>
                <a:schemeClr val="tx1"/>
              </a:buClr>
              <a:buNone/>
            </a:pPr>
            <a:r>
              <a:rPr lang="en-AU" dirty="0"/>
              <a:t>Impact on personal and community health status of social, environmental, socioeconomic and biomedical determinants of health</a:t>
            </a:r>
          </a:p>
          <a:p>
            <a:pPr marL="0" indent="0">
              <a:buClr>
                <a:schemeClr val="tx1"/>
              </a:buClr>
              <a:buNone/>
            </a:pPr>
            <a:endParaRPr lang="en-US" dirty="0"/>
          </a:p>
          <a:p>
            <a:endParaRPr lang="en-AU" dirty="0">
              <a:solidFill>
                <a:srgbClr val="FFFFFF"/>
              </a:solidFill>
            </a:endParaRPr>
          </a:p>
        </p:txBody>
      </p:sp>
    </p:spTree>
    <p:extLst>
      <p:ext uri="{BB962C8B-B14F-4D97-AF65-F5344CB8AC3E}">
        <p14:creationId xmlns:p14="http://schemas.microsoft.com/office/powerpoint/2010/main" val="29893449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648121" cy="1099457"/>
          </a:xfrm>
        </p:spPr>
        <p:txBody>
          <a:bodyPr>
            <a:normAutofit/>
          </a:bodyPr>
          <a:lstStyle/>
          <a:p>
            <a:r>
              <a:rPr lang="en-US" dirty="0"/>
              <a:t>Learning Outcomes</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45BAE206-39BA-4FDA-9E46-81A56286B6C4}"/>
              </a:ext>
            </a:extLst>
          </p:cNvPr>
          <p:cNvGraphicFramePr>
            <a:graphicFrameLocks noGrp="1"/>
          </p:cNvGraphicFramePr>
          <p:nvPr>
            <p:ph idx="1"/>
            <p:extLst>
              <p:ext uri="{D42A27DB-BD31-4B8C-83A1-F6EECF244321}">
                <p14:modId xmlns:p14="http://schemas.microsoft.com/office/powerpoint/2010/main" val="954542392"/>
              </p:ext>
            </p:extLst>
          </p:nvPr>
        </p:nvGraphicFramePr>
        <p:xfrm>
          <a:off x="965199" y="1948543"/>
          <a:ext cx="7213600"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4795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a:t>Social Gradient</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467544" y="3103596"/>
            <a:ext cx="6347714" cy="3260435"/>
          </a:xfrm>
        </p:spPr>
        <p:txBody>
          <a:bodyPr/>
          <a:lstStyle/>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Social class system-upper, middle, lower</a:t>
            </a:r>
          </a:p>
          <a:p>
            <a:pPr>
              <a:buFont typeface="Wingdings" panose="05000000000000000000" pitchFamily="2" charset="2"/>
              <a:buChar char="Ø"/>
            </a:pPr>
            <a:r>
              <a:rPr lang="en-US" dirty="0" err="1"/>
              <a:t>Characterised</a:t>
            </a:r>
            <a:r>
              <a:rPr lang="en-US" dirty="0"/>
              <a:t> by income, housing, education and/or wealth</a:t>
            </a:r>
          </a:p>
          <a:p>
            <a:pPr>
              <a:buFont typeface="Wingdings" panose="05000000000000000000" pitchFamily="2" charset="2"/>
              <a:buChar char="Ø"/>
            </a:pPr>
            <a:r>
              <a:rPr lang="en-US" dirty="0"/>
              <a:t>Closely linked to life expectancy (lower on the social gradient tends to lead to a shorter life expectancy)</a:t>
            </a:r>
          </a:p>
          <a:p>
            <a:pPr>
              <a:buFont typeface="Wingdings" panose="05000000000000000000" pitchFamily="2" charset="2"/>
              <a:buChar char="Ø"/>
            </a:pPr>
            <a:r>
              <a:rPr lang="en-US" dirty="0">
                <a:hlinkClick r:id="rId3"/>
              </a:rPr>
              <a:t>More information</a:t>
            </a:r>
            <a:endParaRPr lang="en-US" dirty="0"/>
          </a:p>
          <a:p>
            <a:endParaRPr lang="en-AU" dirty="0"/>
          </a:p>
        </p:txBody>
      </p:sp>
      <p:pic>
        <p:nvPicPr>
          <p:cNvPr id="7" name="Picture 6" descr="A picture containing text, newspaper, sign&#10;&#10;Description automatically generated">
            <a:extLst>
              <a:ext uri="{FF2B5EF4-FFF2-40B4-BE49-F238E27FC236}">
                <a16:creationId xmlns:a16="http://schemas.microsoft.com/office/drawing/2014/main" id="{5C84301A-DB8F-41DD-9769-25EFDCECB18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923928" y="1323338"/>
            <a:ext cx="4492766" cy="2246383"/>
          </a:xfrm>
          <a:prstGeom prst="rect">
            <a:avLst/>
          </a:prstGeom>
        </p:spPr>
      </p:pic>
      <p:sp>
        <p:nvSpPr>
          <p:cNvPr id="8" name="TextBox 7">
            <a:extLst>
              <a:ext uri="{FF2B5EF4-FFF2-40B4-BE49-F238E27FC236}">
                <a16:creationId xmlns:a16="http://schemas.microsoft.com/office/drawing/2014/main" id="{37BDE00F-3482-49CF-A9D8-07C673B041CD}"/>
              </a:ext>
            </a:extLst>
          </p:cNvPr>
          <p:cNvSpPr txBox="1"/>
          <p:nvPr/>
        </p:nvSpPr>
        <p:spPr>
          <a:xfrm>
            <a:off x="5806491" y="3538240"/>
            <a:ext cx="3028950" cy="369332"/>
          </a:xfrm>
          <a:prstGeom prst="rect">
            <a:avLst/>
          </a:prstGeom>
          <a:noFill/>
        </p:spPr>
        <p:txBody>
          <a:bodyPr wrap="square" rtlCol="0">
            <a:spAutoFit/>
          </a:bodyPr>
          <a:lstStyle/>
          <a:p>
            <a:r>
              <a:rPr lang="en-AU" sz="900" dirty="0">
                <a:hlinkClick r:id="rId5" tooltip="http://thecollaboratory.wikidot.com/2013-fall-sociology-traditional"/>
              </a:rPr>
              <a:t>This Photo</a:t>
            </a:r>
            <a:r>
              <a:rPr lang="en-AU" sz="900" dirty="0"/>
              <a:t> by Unknown Author is licensed under </a:t>
            </a:r>
            <a:r>
              <a:rPr lang="en-AU" sz="900" dirty="0">
                <a:hlinkClick r:id="rId6" tooltip="https://creativecommons.org/licenses/by-sa/3.0/"/>
              </a:rPr>
              <a:t>CC BY-SA</a:t>
            </a:r>
            <a:endParaRPr lang="en-AU" sz="900" dirty="0"/>
          </a:p>
        </p:txBody>
      </p:sp>
    </p:spTree>
    <p:extLst>
      <p:ext uri="{BB962C8B-B14F-4D97-AF65-F5344CB8AC3E}">
        <p14:creationId xmlns:p14="http://schemas.microsoft.com/office/powerpoint/2010/main" val="55412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28000">
              <a:schemeClr val="tx1"/>
            </a:gs>
            <a:gs pos="81000">
              <a:srgbClr val="FF0000"/>
            </a:gs>
            <a:gs pos="89328">
              <a:srgbClr val="760000"/>
            </a:gs>
            <a:gs pos="100000">
              <a:schemeClr val="tx1"/>
            </a:gs>
            <a:gs pos="49000">
              <a:srgbClr val="FFFF00"/>
            </a:gs>
          </a:gsLst>
          <a:lin ang="5400000" scaled="1"/>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908A948-4F74-40BB-AA8F-6B5F32E46D18}"/>
              </a:ext>
            </a:extLst>
          </p:cNvPr>
          <p:cNvSpPr txBox="1">
            <a:spLocks/>
          </p:cNvSpPr>
          <p:nvPr/>
        </p:nvSpPr>
        <p:spPr>
          <a:xfrm>
            <a:off x="447465" y="746870"/>
            <a:ext cx="3155754" cy="166975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solidFill>
                  <a:srgbClr val="FF0000"/>
                </a:solidFill>
              </a:rPr>
              <a:t>Acknowledgment of Country</a:t>
            </a:r>
            <a:endParaRPr lang="en-AU" sz="2800" dirty="0">
              <a:solidFill>
                <a:srgbClr val="FF0000"/>
              </a:solidFill>
            </a:endParaRPr>
          </a:p>
        </p:txBody>
      </p:sp>
      <p:sp>
        <p:nvSpPr>
          <p:cNvPr id="5" name="Content Placeholder 2">
            <a:extLst>
              <a:ext uri="{FF2B5EF4-FFF2-40B4-BE49-F238E27FC236}">
                <a16:creationId xmlns:a16="http://schemas.microsoft.com/office/drawing/2014/main" id="{3CA35C4C-0DA2-4BDF-9854-6C8B1737840B}"/>
              </a:ext>
            </a:extLst>
          </p:cNvPr>
          <p:cNvSpPr txBox="1">
            <a:spLocks/>
          </p:cNvSpPr>
          <p:nvPr/>
        </p:nvSpPr>
        <p:spPr>
          <a:xfrm>
            <a:off x="0" y="2760856"/>
            <a:ext cx="3707904"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lnSpc>
                <a:spcPct val="90000"/>
              </a:lnSpc>
              <a:buNone/>
            </a:pPr>
            <a:r>
              <a:rPr lang="en-US" sz="1500" b="1" dirty="0">
                <a:solidFill>
                  <a:schemeClr val="tx1"/>
                </a:solidFill>
              </a:rPr>
              <a:t>“I respectfully acknowledge the past and present traditional custodians of this land on which we are meeting, the </a:t>
            </a:r>
            <a:r>
              <a:rPr lang="en-US" sz="1500" b="1" dirty="0" err="1">
                <a:solidFill>
                  <a:schemeClr val="tx1"/>
                </a:solidFill>
              </a:rPr>
              <a:t>Whadjuk</a:t>
            </a:r>
            <a:r>
              <a:rPr lang="en-US" sz="1500" b="1" dirty="0">
                <a:solidFill>
                  <a:schemeClr val="tx1"/>
                </a:solidFill>
              </a:rPr>
              <a:t> people of the </a:t>
            </a:r>
            <a:r>
              <a:rPr lang="en-US" sz="1500" b="1" dirty="0" err="1">
                <a:solidFill>
                  <a:schemeClr val="tx1"/>
                </a:solidFill>
              </a:rPr>
              <a:t>Noongar</a:t>
            </a:r>
            <a:r>
              <a:rPr lang="en-US" sz="1500" b="1" dirty="0">
                <a:solidFill>
                  <a:schemeClr val="tx1"/>
                </a:solidFill>
              </a:rPr>
              <a:t> Nation. It is a privilege to be standing on country. I also acknowledge the contributions of Aboriginal Australians and non-Aboriginal Australians to the education of all children and people in this country we all live in and share together – Australia.”</a:t>
            </a:r>
            <a:endParaRPr lang="en-AU" sz="1500" b="1" dirty="0">
              <a:solidFill>
                <a:schemeClr val="tx1"/>
              </a:solidFill>
            </a:endParaRPr>
          </a:p>
        </p:txBody>
      </p:sp>
      <p:pic>
        <p:nvPicPr>
          <p:cNvPr id="2" name="Picture 1">
            <a:extLst>
              <a:ext uri="{FF2B5EF4-FFF2-40B4-BE49-F238E27FC236}">
                <a16:creationId xmlns:a16="http://schemas.microsoft.com/office/drawing/2014/main" id="{F1E41C8B-2EAC-461B-B159-7D496A4C2695}"/>
              </a:ext>
            </a:extLst>
          </p:cNvPr>
          <p:cNvPicPr>
            <a:picLocks noChangeAspect="1"/>
          </p:cNvPicPr>
          <p:nvPr/>
        </p:nvPicPr>
        <p:blipFill>
          <a:blip r:embed="rId2"/>
          <a:stretch>
            <a:fillRect/>
          </a:stretch>
        </p:blipFill>
        <p:spPr>
          <a:xfrm>
            <a:off x="3978194" y="1559625"/>
            <a:ext cx="5158073" cy="5246627"/>
          </a:xfrm>
          <a:prstGeom prst="rect">
            <a:avLst/>
          </a:prstGeom>
        </p:spPr>
      </p:pic>
    </p:spTree>
    <p:extLst>
      <p:ext uri="{BB962C8B-B14F-4D97-AF65-F5344CB8AC3E}">
        <p14:creationId xmlns:p14="http://schemas.microsoft.com/office/powerpoint/2010/main" val="995473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Unemployment</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67329" y="3107797"/>
            <a:ext cx="6347714" cy="3260435"/>
          </a:xfrm>
        </p:spPr>
        <p:txBody>
          <a:bodyPr>
            <a:normAutofit/>
          </a:bodyPr>
          <a:lstStyle/>
          <a:p>
            <a:pPr marL="0" indent="0">
              <a:buNone/>
            </a:pPr>
            <a:endParaRPr lang="en-US" dirty="0"/>
          </a:p>
          <a:p>
            <a:pPr>
              <a:buFont typeface="Wingdings" panose="05000000000000000000" pitchFamily="2" charset="2"/>
              <a:buChar char="Ø"/>
            </a:pPr>
            <a:r>
              <a:rPr lang="en-US" dirty="0"/>
              <a:t>More than just money</a:t>
            </a:r>
          </a:p>
          <a:p>
            <a:pPr>
              <a:buFont typeface="Wingdings" panose="05000000000000000000" pitchFamily="2" charset="2"/>
              <a:buChar char="Ø"/>
            </a:pPr>
            <a:r>
              <a:rPr lang="en-US" dirty="0"/>
              <a:t>Psychological, financial and social consequences</a:t>
            </a:r>
          </a:p>
          <a:p>
            <a:pPr>
              <a:buFont typeface="Wingdings" panose="05000000000000000000" pitchFamily="2" charset="2"/>
              <a:buChar char="Ø"/>
            </a:pPr>
            <a:r>
              <a:rPr lang="en-US" dirty="0"/>
              <a:t>Working is better for health than not working…WHY?</a:t>
            </a:r>
          </a:p>
          <a:p>
            <a:pPr>
              <a:buFont typeface="Wingdings" panose="05000000000000000000" pitchFamily="2" charset="2"/>
              <a:buChar char="Ø"/>
            </a:pPr>
            <a:r>
              <a:rPr lang="en-US" dirty="0"/>
              <a:t>Unemployment tends to lead to increased stress, anxiety and depression</a:t>
            </a:r>
          </a:p>
          <a:p>
            <a:pPr>
              <a:buFont typeface="Wingdings" panose="05000000000000000000" pitchFamily="2" charset="2"/>
              <a:buChar char="Ø"/>
            </a:pPr>
            <a:r>
              <a:rPr lang="en-AU" dirty="0">
                <a:hlinkClick r:id="rId3"/>
              </a:rPr>
              <a:t>http://www.euro.who.int/__data/assets/pdf_file/0005/98438/e81384.pdf</a:t>
            </a:r>
            <a:endParaRPr lang="en-US" dirty="0"/>
          </a:p>
          <a:p>
            <a:endParaRPr lang="en-AU" dirty="0"/>
          </a:p>
        </p:txBody>
      </p:sp>
      <p:pic>
        <p:nvPicPr>
          <p:cNvPr id="5" name="Picture 4" descr="A group of people standing next to a sign&#10;&#10;Description automatically generated">
            <a:extLst>
              <a:ext uri="{FF2B5EF4-FFF2-40B4-BE49-F238E27FC236}">
                <a16:creationId xmlns:a16="http://schemas.microsoft.com/office/drawing/2014/main" id="{B5546071-3C81-4B32-9B1A-544F51D6407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593371" y="489768"/>
            <a:ext cx="3810000" cy="2886075"/>
          </a:xfrm>
          <a:prstGeom prst="rect">
            <a:avLst/>
          </a:prstGeom>
        </p:spPr>
      </p:pic>
      <p:sp>
        <p:nvSpPr>
          <p:cNvPr id="6" name="TextBox 5">
            <a:extLst>
              <a:ext uri="{FF2B5EF4-FFF2-40B4-BE49-F238E27FC236}">
                <a16:creationId xmlns:a16="http://schemas.microsoft.com/office/drawing/2014/main" id="{2A23C6BD-A6F2-4537-82D3-72BE994B3378}"/>
              </a:ext>
            </a:extLst>
          </p:cNvPr>
          <p:cNvSpPr txBox="1"/>
          <p:nvPr/>
        </p:nvSpPr>
        <p:spPr>
          <a:xfrm>
            <a:off x="4593371" y="3375843"/>
            <a:ext cx="3810000" cy="230832"/>
          </a:xfrm>
          <a:prstGeom prst="rect">
            <a:avLst/>
          </a:prstGeom>
          <a:noFill/>
        </p:spPr>
        <p:txBody>
          <a:bodyPr wrap="square" rtlCol="0">
            <a:spAutoFit/>
          </a:bodyPr>
          <a:lstStyle/>
          <a:p>
            <a:r>
              <a:rPr lang="en-AU" sz="900">
                <a:hlinkClick r:id="rId5" tooltip="http://arkansasgopwing.blogspot.com/2009_12_20_archive.html"/>
              </a:rPr>
              <a:t>This Photo</a:t>
            </a:r>
            <a:r>
              <a:rPr lang="en-AU" sz="900"/>
              <a:t> by Unknown Author is licensed under </a:t>
            </a:r>
            <a:r>
              <a:rPr lang="en-AU" sz="900">
                <a:hlinkClick r:id="rId6" tooltip="https://creativecommons.org/licenses/by-nc-sa/3.0/"/>
              </a:rPr>
              <a:t>CC BY-SA-NC</a:t>
            </a:r>
            <a:endParaRPr lang="en-AU" sz="900"/>
          </a:p>
        </p:txBody>
      </p:sp>
    </p:spTree>
    <p:extLst>
      <p:ext uri="{BB962C8B-B14F-4D97-AF65-F5344CB8AC3E}">
        <p14:creationId xmlns:p14="http://schemas.microsoft.com/office/powerpoint/2010/main" val="335951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Early Life</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67328" y="3107797"/>
            <a:ext cx="7261055" cy="3260435"/>
          </a:xfrm>
        </p:spPr>
        <p:txBody>
          <a:bodyPr>
            <a:normAutofit/>
          </a:bodyPr>
          <a:lstStyle/>
          <a:p>
            <a:pPr marL="0" indent="0">
              <a:buNone/>
            </a:pPr>
            <a:endParaRPr lang="en-US" dirty="0"/>
          </a:p>
          <a:p>
            <a:pPr>
              <a:buFont typeface="Wingdings" panose="05000000000000000000" pitchFamily="2" charset="2"/>
              <a:buChar char="Ø"/>
            </a:pPr>
            <a:r>
              <a:rPr lang="en-US" dirty="0"/>
              <a:t>First years of life impact heavily on an individual later in life. (key developmental years)</a:t>
            </a:r>
          </a:p>
          <a:p>
            <a:pPr>
              <a:buFont typeface="Wingdings" panose="05000000000000000000" pitchFamily="2" charset="2"/>
              <a:buChar char="Ø"/>
            </a:pPr>
            <a:r>
              <a:rPr lang="en-US" dirty="0"/>
              <a:t>Mothers health during pregnancy and birth has an impact</a:t>
            </a:r>
          </a:p>
          <a:p>
            <a:pPr>
              <a:buFont typeface="Wingdings" panose="05000000000000000000" pitchFamily="2" charset="2"/>
              <a:buChar char="Ø"/>
            </a:pPr>
            <a:r>
              <a:rPr lang="en-US" dirty="0"/>
              <a:t>Poor fetal development (</a:t>
            </a:r>
            <a:r>
              <a:rPr lang="en-US" dirty="0" err="1"/>
              <a:t>ie</a:t>
            </a:r>
            <a:r>
              <a:rPr lang="en-US" dirty="0"/>
              <a:t>. Malnutrition, stress or drug use by the mother)</a:t>
            </a:r>
          </a:p>
          <a:p>
            <a:pPr>
              <a:buFont typeface="Wingdings" panose="05000000000000000000" pitchFamily="2" charset="2"/>
              <a:buChar char="Ø"/>
            </a:pPr>
            <a:r>
              <a:rPr lang="en-AU" dirty="0">
                <a:hlinkClick r:id="rId3"/>
              </a:rPr>
              <a:t>http://www.euro.who.int/__data/assets/pdf_file/0005/98438/e81384.pdf</a:t>
            </a:r>
            <a:endParaRPr lang="en-US" dirty="0"/>
          </a:p>
        </p:txBody>
      </p:sp>
      <p:pic>
        <p:nvPicPr>
          <p:cNvPr id="7" name="Picture 6" descr="A baby wearing a hat&#10;&#10;Description automatically generated">
            <a:extLst>
              <a:ext uri="{FF2B5EF4-FFF2-40B4-BE49-F238E27FC236}">
                <a16:creationId xmlns:a16="http://schemas.microsoft.com/office/drawing/2014/main" id="{B8A9395E-35FE-4121-8734-2D8B758EB1A1}"/>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995936" y="452502"/>
            <a:ext cx="4248472" cy="2655295"/>
          </a:xfrm>
          <a:prstGeom prst="rect">
            <a:avLst/>
          </a:prstGeom>
        </p:spPr>
      </p:pic>
      <p:sp>
        <p:nvSpPr>
          <p:cNvPr id="8" name="TextBox 7">
            <a:extLst>
              <a:ext uri="{FF2B5EF4-FFF2-40B4-BE49-F238E27FC236}">
                <a16:creationId xmlns:a16="http://schemas.microsoft.com/office/drawing/2014/main" id="{2C8BFF16-B076-4A37-8295-E9F2FFE89B14}"/>
              </a:ext>
            </a:extLst>
          </p:cNvPr>
          <p:cNvSpPr txBox="1"/>
          <p:nvPr/>
        </p:nvSpPr>
        <p:spPr>
          <a:xfrm>
            <a:off x="3995936" y="3240844"/>
            <a:ext cx="4248472" cy="230832"/>
          </a:xfrm>
          <a:prstGeom prst="rect">
            <a:avLst/>
          </a:prstGeom>
          <a:noFill/>
        </p:spPr>
        <p:txBody>
          <a:bodyPr wrap="square" rtlCol="0">
            <a:spAutoFit/>
          </a:bodyPr>
          <a:lstStyle/>
          <a:p>
            <a:r>
              <a:rPr lang="en-AU" sz="900">
                <a:hlinkClick r:id="rId5" tooltip="https://darkmattersalot.com/2014/07/28/omg-were-in-a-vacuum/"/>
              </a:rPr>
              <a:t>This Photo</a:t>
            </a:r>
            <a:r>
              <a:rPr lang="en-AU" sz="900"/>
              <a:t> by Unknown Author is licensed under </a:t>
            </a:r>
            <a:r>
              <a:rPr lang="en-AU" sz="900">
                <a:hlinkClick r:id="rId6" tooltip="https://creativecommons.org/licenses/by-nc-sa/3.0/"/>
              </a:rPr>
              <a:t>CC BY-SA-NC</a:t>
            </a:r>
            <a:endParaRPr lang="en-AU" sz="900"/>
          </a:p>
        </p:txBody>
      </p:sp>
    </p:spTree>
    <p:extLst>
      <p:ext uri="{BB962C8B-B14F-4D97-AF65-F5344CB8AC3E}">
        <p14:creationId xmlns:p14="http://schemas.microsoft.com/office/powerpoint/2010/main" val="241685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Social Exclusion</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73198" y="3622051"/>
            <a:ext cx="7261055" cy="2558357"/>
          </a:xfrm>
        </p:spPr>
        <p:txBody>
          <a:bodyPr>
            <a:normAutofit/>
          </a:bodyPr>
          <a:lstStyle/>
          <a:p>
            <a:pPr>
              <a:buFont typeface="Wingdings" panose="05000000000000000000" pitchFamily="2" charset="2"/>
              <a:buChar char="Ø"/>
            </a:pPr>
            <a:r>
              <a:rPr lang="en-US" dirty="0"/>
              <a:t>Can be due to a range of reasons </a:t>
            </a:r>
            <a:r>
              <a:rPr lang="en-US" dirty="0" err="1"/>
              <a:t>ie</a:t>
            </a:r>
            <a:r>
              <a:rPr lang="en-US" dirty="0"/>
              <a:t>. Poverty, discrimination, disability, location </a:t>
            </a:r>
          </a:p>
          <a:p>
            <a:pPr>
              <a:buFont typeface="Wingdings" panose="05000000000000000000" pitchFamily="2" charset="2"/>
              <a:buChar char="Ø"/>
            </a:pPr>
            <a:r>
              <a:rPr lang="en-US" dirty="0"/>
              <a:t>Withdrawal from community life can lead to lack of support systems and emotional stability-therefore leading to poorer health.</a:t>
            </a:r>
          </a:p>
          <a:p>
            <a:pPr>
              <a:buFont typeface="Wingdings" panose="05000000000000000000" pitchFamily="2" charset="2"/>
              <a:buChar char="Ø"/>
            </a:pPr>
            <a:r>
              <a:rPr lang="en-AU" dirty="0">
                <a:hlinkClick r:id="rId3"/>
              </a:rPr>
              <a:t>http://www.euro.who.int/__data/assets/pdf_file/0005/98438/e81384.pdf</a:t>
            </a:r>
            <a:endParaRPr lang="en-US" dirty="0"/>
          </a:p>
          <a:p>
            <a:pPr marL="0" indent="0">
              <a:buNone/>
            </a:pPr>
            <a:endParaRPr lang="en-US" dirty="0"/>
          </a:p>
        </p:txBody>
      </p:sp>
      <p:pic>
        <p:nvPicPr>
          <p:cNvPr id="5" name="Picture 4" descr="A picture containing drawing&#10;&#10;Description automatically generated">
            <a:extLst>
              <a:ext uri="{FF2B5EF4-FFF2-40B4-BE49-F238E27FC236}">
                <a16:creationId xmlns:a16="http://schemas.microsoft.com/office/drawing/2014/main" id="{5C20960F-B158-4761-B774-245819C2279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55976" y="1291733"/>
            <a:ext cx="4084130" cy="1944216"/>
          </a:xfrm>
          <a:prstGeom prst="rect">
            <a:avLst/>
          </a:prstGeom>
        </p:spPr>
      </p:pic>
    </p:spTree>
    <p:extLst>
      <p:ext uri="{BB962C8B-B14F-4D97-AF65-F5344CB8AC3E}">
        <p14:creationId xmlns:p14="http://schemas.microsoft.com/office/powerpoint/2010/main" val="47025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Work</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73198" y="1556792"/>
            <a:ext cx="7261055" cy="2944459"/>
          </a:xfrm>
        </p:spPr>
        <p:txBody>
          <a:bodyPr>
            <a:normAutofit fontScale="92500" lnSpcReduction="20000"/>
          </a:bodyPr>
          <a:lstStyle/>
          <a:p>
            <a:pPr>
              <a:buFont typeface="Wingdings" panose="05000000000000000000" pitchFamily="2" charset="2"/>
              <a:buChar char="Ø"/>
            </a:pPr>
            <a:r>
              <a:rPr lang="en-US" dirty="0"/>
              <a:t>Working (paid or voluntary) is good for health</a:t>
            </a:r>
          </a:p>
          <a:p>
            <a:pPr>
              <a:buFont typeface="Wingdings" panose="05000000000000000000" pitchFamily="2" charset="2"/>
              <a:buChar char="Ø"/>
            </a:pPr>
            <a:r>
              <a:rPr lang="en-US" dirty="0"/>
              <a:t>Highly rewarding workplaces lead to improved self esteem, self worth, motivation and satisfaction</a:t>
            </a:r>
          </a:p>
          <a:p>
            <a:pPr>
              <a:buFont typeface="Wingdings" panose="05000000000000000000" pitchFamily="2" charset="2"/>
              <a:buChar char="Ø"/>
            </a:pPr>
            <a:r>
              <a:rPr lang="en-US" dirty="0"/>
              <a:t>BUT Dangerous or hazardous workplaces can be detrimental to health</a:t>
            </a:r>
          </a:p>
          <a:p>
            <a:pPr>
              <a:buFont typeface="Wingdings" panose="05000000000000000000" pitchFamily="2" charset="2"/>
              <a:buChar char="Ø"/>
            </a:pPr>
            <a:r>
              <a:rPr lang="en-US" dirty="0"/>
              <a:t>Highly stressful workplaces can be detrimental to health.</a:t>
            </a:r>
          </a:p>
          <a:p>
            <a:pPr>
              <a:buFont typeface="Wingdings" panose="05000000000000000000" pitchFamily="2" charset="2"/>
              <a:buChar char="Ø"/>
            </a:pPr>
            <a:r>
              <a:rPr lang="en-US" dirty="0"/>
              <a:t>Demeaning workplaces can be detrimental to an individuals physical, mental and emotional health</a:t>
            </a:r>
          </a:p>
          <a:p>
            <a:pPr>
              <a:buFont typeface="Wingdings" panose="05000000000000000000" pitchFamily="2" charset="2"/>
              <a:buChar char="Ø"/>
            </a:pPr>
            <a:r>
              <a:rPr lang="en-AU" dirty="0">
                <a:hlinkClick r:id="rId3"/>
              </a:rPr>
              <a:t>http://www.euro.who.int/__data/assets/pdf_file/0005/98438/e81384.pdf</a:t>
            </a:r>
            <a:endParaRPr lang="en-US" dirty="0"/>
          </a:p>
          <a:p>
            <a:pPr marL="0" indent="0">
              <a:buNone/>
            </a:pPr>
            <a:endParaRPr lang="en-US" dirty="0"/>
          </a:p>
        </p:txBody>
      </p:sp>
      <p:pic>
        <p:nvPicPr>
          <p:cNvPr id="6" name="Picture 5" descr="A picture containing drawing, sign&#10;&#10;Description automatically generated">
            <a:extLst>
              <a:ext uri="{FF2B5EF4-FFF2-40B4-BE49-F238E27FC236}">
                <a16:creationId xmlns:a16="http://schemas.microsoft.com/office/drawing/2014/main" id="{521BE498-447C-4844-BDC4-DA65EDA8B4E1}"/>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087774" y="4289055"/>
            <a:ext cx="3600400" cy="2024306"/>
          </a:xfrm>
          <a:prstGeom prst="rect">
            <a:avLst/>
          </a:prstGeom>
        </p:spPr>
      </p:pic>
      <p:sp>
        <p:nvSpPr>
          <p:cNvPr id="7" name="TextBox 6">
            <a:extLst>
              <a:ext uri="{FF2B5EF4-FFF2-40B4-BE49-F238E27FC236}">
                <a16:creationId xmlns:a16="http://schemas.microsoft.com/office/drawing/2014/main" id="{2EE4CF92-71B2-4BCF-BB9A-B6944C483394}"/>
              </a:ext>
            </a:extLst>
          </p:cNvPr>
          <p:cNvSpPr txBox="1"/>
          <p:nvPr/>
        </p:nvSpPr>
        <p:spPr>
          <a:xfrm>
            <a:off x="3087774" y="6527937"/>
            <a:ext cx="3600400" cy="230832"/>
          </a:xfrm>
          <a:prstGeom prst="rect">
            <a:avLst/>
          </a:prstGeom>
          <a:noFill/>
        </p:spPr>
        <p:txBody>
          <a:bodyPr wrap="square" rtlCol="0">
            <a:spAutoFit/>
          </a:bodyPr>
          <a:lstStyle/>
          <a:p>
            <a:r>
              <a:rPr lang="en-AU" sz="900">
                <a:hlinkClick r:id="rId5" tooltip="https://aestheticblasphemy.com/blog/opinion/lifestyle/it-seems-i-need-to-work-for-lesser-time-for-better-output/472"/>
              </a:rPr>
              <a:t>This Photo</a:t>
            </a:r>
            <a:r>
              <a:rPr lang="en-AU" sz="900"/>
              <a:t> by Unknown Author is licensed under </a:t>
            </a:r>
            <a:r>
              <a:rPr lang="en-AU" sz="900">
                <a:hlinkClick r:id="rId6" tooltip="https://creativecommons.org/licenses/by-sa/3.0/"/>
              </a:rPr>
              <a:t>CC BY-SA</a:t>
            </a:r>
            <a:endParaRPr lang="en-AU" sz="900"/>
          </a:p>
        </p:txBody>
      </p:sp>
    </p:spTree>
    <p:extLst>
      <p:ext uri="{BB962C8B-B14F-4D97-AF65-F5344CB8AC3E}">
        <p14:creationId xmlns:p14="http://schemas.microsoft.com/office/powerpoint/2010/main" val="105592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Addiction</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73198" y="1556792"/>
            <a:ext cx="7261055" cy="2944459"/>
          </a:xfrm>
        </p:spPr>
        <p:txBody>
          <a:bodyPr>
            <a:normAutofit/>
          </a:bodyPr>
          <a:lstStyle/>
          <a:p>
            <a:pPr>
              <a:buFont typeface="Wingdings" panose="05000000000000000000" pitchFamily="2" charset="2"/>
              <a:buChar char="Ø"/>
            </a:pPr>
            <a:r>
              <a:rPr lang="en-US" dirty="0"/>
              <a:t>Addiction to unhealthy substances can be highly detrimental to an individuals physical, mental, emotional, social and financial health</a:t>
            </a:r>
          </a:p>
          <a:p>
            <a:pPr>
              <a:buFont typeface="Wingdings" panose="05000000000000000000" pitchFamily="2" charset="2"/>
              <a:buChar char="Ø"/>
            </a:pPr>
            <a:r>
              <a:rPr lang="en-US" dirty="0"/>
              <a:t>The case of the chicken or the egg…which came first?</a:t>
            </a:r>
          </a:p>
          <a:p>
            <a:pPr>
              <a:buFont typeface="Wingdings" panose="05000000000000000000" pitchFamily="2" charset="2"/>
              <a:buChar char="Ø"/>
            </a:pPr>
            <a:r>
              <a:rPr lang="en-US" dirty="0"/>
              <a:t>Addiction is a vicious cycle (see page 11 Textbook for the Addiction Cycle Diagram)</a:t>
            </a:r>
          </a:p>
          <a:p>
            <a:pPr>
              <a:buFont typeface="Wingdings" panose="05000000000000000000" pitchFamily="2" charset="2"/>
              <a:buChar char="Ø"/>
            </a:pPr>
            <a:r>
              <a:rPr lang="en-AU" dirty="0">
                <a:hlinkClick r:id="rId3"/>
              </a:rPr>
              <a:t>http://www.euro.who.int/__data/assets/pdf_file/0005/98438/e81384.pdf</a:t>
            </a:r>
            <a:endParaRPr lang="en-US" dirty="0"/>
          </a:p>
          <a:p>
            <a:pPr marL="0" indent="0">
              <a:buNone/>
            </a:pPr>
            <a:endParaRPr lang="en-US" dirty="0"/>
          </a:p>
        </p:txBody>
      </p:sp>
      <p:pic>
        <p:nvPicPr>
          <p:cNvPr id="5" name="Picture 4" descr="A picture containing water, man, riding, standing&#10;&#10;Description automatically generated">
            <a:extLst>
              <a:ext uri="{FF2B5EF4-FFF2-40B4-BE49-F238E27FC236}">
                <a16:creationId xmlns:a16="http://schemas.microsoft.com/office/drawing/2014/main" id="{4BB3C2D5-9729-4331-8171-75C356C1DE8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446495" y="4157805"/>
            <a:ext cx="3667125" cy="1900238"/>
          </a:xfrm>
          <a:prstGeom prst="rect">
            <a:avLst/>
          </a:prstGeom>
        </p:spPr>
      </p:pic>
      <p:sp>
        <p:nvSpPr>
          <p:cNvPr id="8" name="TextBox 7">
            <a:extLst>
              <a:ext uri="{FF2B5EF4-FFF2-40B4-BE49-F238E27FC236}">
                <a16:creationId xmlns:a16="http://schemas.microsoft.com/office/drawing/2014/main" id="{60755FC2-FA50-4946-AB1D-6F696A906F2B}"/>
              </a:ext>
            </a:extLst>
          </p:cNvPr>
          <p:cNvSpPr txBox="1"/>
          <p:nvPr/>
        </p:nvSpPr>
        <p:spPr>
          <a:xfrm>
            <a:off x="4436278" y="6132984"/>
            <a:ext cx="3667125" cy="230832"/>
          </a:xfrm>
          <a:prstGeom prst="rect">
            <a:avLst/>
          </a:prstGeom>
          <a:noFill/>
        </p:spPr>
        <p:txBody>
          <a:bodyPr wrap="square" rtlCol="0">
            <a:spAutoFit/>
          </a:bodyPr>
          <a:lstStyle/>
          <a:p>
            <a:r>
              <a:rPr lang="en-AU" sz="900">
                <a:hlinkClick r:id="rId5" tooltip="http://humannhealth.com/foods-that-help-you-quit-smoking/389/"/>
              </a:rPr>
              <a:t>This Photo</a:t>
            </a:r>
            <a:r>
              <a:rPr lang="en-AU" sz="900"/>
              <a:t> by Unknown Author is licensed under </a:t>
            </a:r>
            <a:r>
              <a:rPr lang="en-AU" sz="900">
                <a:hlinkClick r:id="rId6" tooltip="https://creativecommons.org/licenses/by-nc-sa/3.0/"/>
              </a:rPr>
              <a:t>CC BY-SA-NC</a:t>
            </a:r>
            <a:endParaRPr lang="en-AU" sz="900"/>
          </a:p>
        </p:txBody>
      </p:sp>
      <p:graphicFrame>
        <p:nvGraphicFramePr>
          <p:cNvPr id="13" name="Content Placeholder 3">
            <a:extLst>
              <a:ext uri="{FF2B5EF4-FFF2-40B4-BE49-F238E27FC236}">
                <a16:creationId xmlns:a16="http://schemas.microsoft.com/office/drawing/2014/main" id="{88AB81CD-E30E-433A-A6D4-699F82676AA2}"/>
              </a:ext>
            </a:extLst>
          </p:cNvPr>
          <p:cNvGraphicFramePr>
            <a:graphicFrameLocks/>
          </p:cNvGraphicFramePr>
          <p:nvPr>
            <p:extLst>
              <p:ext uri="{D42A27DB-BD31-4B8C-83A1-F6EECF244321}">
                <p14:modId xmlns:p14="http://schemas.microsoft.com/office/powerpoint/2010/main" val="3579369502"/>
              </p:ext>
            </p:extLst>
          </p:nvPr>
        </p:nvGraphicFramePr>
        <p:xfrm>
          <a:off x="827584" y="4365104"/>
          <a:ext cx="3153774" cy="228203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3799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Graphic spid="13"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Stress</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73198" y="1556792"/>
            <a:ext cx="7261055" cy="2944459"/>
          </a:xfrm>
        </p:spPr>
        <p:txBody>
          <a:bodyPr>
            <a:normAutofit/>
          </a:bodyPr>
          <a:lstStyle/>
          <a:p>
            <a:pPr>
              <a:buFont typeface="Wingdings" panose="05000000000000000000" pitchFamily="2" charset="2"/>
              <a:buChar char="Ø"/>
            </a:pPr>
            <a:r>
              <a:rPr lang="en-US" dirty="0"/>
              <a:t>Stress itself is not bad, OVERSTRESS and UNDERSTRESS can be detrimental to health</a:t>
            </a:r>
          </a:p>
          <a:p>
            <a:pPr>
              <a:buFont typeface="Wingdings" panose="05000000000000000000" pitchFamily="2" charset="2"/>
              <a:buChar char="Ø"/>
            </a:pPr>
            <a:r>
              <a:rPr lang="en-US" dirty="0"/>
              <a:t>Leads to psychological and physical issues (</a:t>
            </a:r>
            <a:r>
              <a:rPr lang="en-US" dirty="0" err="1"/>
              <a:t>ie</a:t>
            </a:r>
            <a:r>
              <a:rPr lang="en-US" dirty="0"/>
              <a:t>. Lowered immune system, anxiety, headaches, tiredness </a:t>
            </a:r>
            <a:r>
              <a:rPr lang="en-US" dirty="0" err="1"/>
              <a:t>etc</a:t>
            </a:r>
            <a:r>
              <a:rPr lang="en-US" dirty="0"/>
              <a:t>)</a:t>
            </a:r>
          </a:p>
          <a:p>
            <a:pPr>
              <a:buFont typeface="Wingdings" panose="05000000000000000000" pitchFamily="2" charset="2"/>
              <a:buChar char="Ø"/>
            </a:pPr>
            <a:r>
              <a:rPr lang="en-US" dirty="0"/>
              <a:t>Can be caused by a range of factors</a:t>
            </a:r>
          </a:p>
          <a:p>
            <a:pPr>
              <a:buFont typeface="Wingdings" panose="05000000000000000000" pitchFamily="2" charset="2"/>
              <a:buChar char="Ø"/>
            </a:pPr>
            <a:r>
              <a:rPr lang="en-US" dirty="0"/>
              <a:t>Fight or Flight response</a:t>
            </a:r>
          </a:p>
          <a:p>
            <a:pPr>
              <a:buFont typeface="Wingdings" panose="05000000000000000000" pitchFamily="2" charset="2"/>
              <a:buChar char="Ø"/>
            </a:pPr>
            <a:r>
              <a:rPr lang="en-US" dirty="0"/>
              <a:t>Stress/Productivity relationship</a:t>
            </a:r>
          </a:p>
          <a:p>
            <a:pPr marL="0" indent="0">
              <a:buNone/>
            </a:pPr>
            <a:endParaRPr lang="en-US" dirty="0"/>
          </a:p>
        </p:txBody>
      </p:sp>
      <p:pic>
        <p:nvPicPr>
          <p:cNvPr id="6" name="Picture 5" descr="A picture containing person, indoor, window, woman&#10;&#10;Description automatically generated">
            <a:extLst>
              <a:ext uri="{FF2B5EF4-FFF2-40B4-BE49-F238E27FC236}">
                <a16:creationId xmlns:a16="http://schemas.microsoft.com/office/drawing/2014/main" id="{404D41F9-601D-430A-B19F-25871F29A0F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87366" y="3429000"/>
            <a:ext cx="3845074" cy="2209881"/>
          </a:xfrm>
          <a:prstGeom prst="rect">
            <a:avLst/>
          </a:prstGeom>
        </p:spPr>
      </p:pic>
      <p:sp>
        <p:nvSpPr>
          <p:cNvPr id="7" name="TextBox 6">
            <a:extLst>
              <a:ext uri="{FF2B5EF4-FFF2-40B4-BE49-F238E27FC236}">
                <a16:creationId xmlns:a16="http://schemas.microsoft.com/office/drawing/2014/main" id="{CDD621CF-5052-4631-85C4-B5E594763D4D}"/>
              </a:ext>
            </a:extLst>
          </p:cNvPr>
          <p:cNvSpPr txBox="1"/>
          <p:nvPr/>
        </p:nvSpPr>
        <p:spPr>
          <a:xfrm>
            <a:off x="4687366" y="5381251"/>
            <a:ext cx="3508524" cy="230832"/>
          </a:xfrm>
          <a:prstGeom prst="rect">
            <a:avLst/>
          </a:prstGeom>
          <a:noFill/>
        </p:spPr>
        <p:txBody>
          <a:bodyPr wrap="square" rtlCol="0">
            <a:spAutoFit/>
          </a:bodyPr>
          <a:lstStyle/>
          <a:p>
            <a:r>
              <a:rPr lang="en-AU" sz="900">
                <a:hlinkClick r:id="rId4" tooltip="http://belleabouttown.com/beauty_wellbeing/wellbeing/stop-stressing-and-start-living-10-quick-stress-busters/"/>
              </a:rPr>
              <a:t>This Photo</a:t>
            </a:r>
            <a:r>
              <a:rPr lang="en-AU" sz="900"/>
              <a:t> by Unknown Author is licensed under </a:t>
            </a:r>
            <a:r>
              <a:rPr lang="en-AU" sz="900">
                <a:hlinkClick r:id="rId5" tooltip="https://creativecommons.org/licenses/by-nc-nd/3.0/"/>
              </a:rPr>
              <a:t>CC BY-NC-ND</a:t>
            </a:r>
            <a:endParaRPr lang="en-AU" sz="900"/>
          </a:p>
        </p:txBody>
      </p:sp>
      <p:pic>
        <p:nvPicPr>
          <p:cNvPr id="1026" name="Picture 2" descr="Image result for stress productivity curve&quot;">
            <a:extLst>
              <a:ext uri="{FF2B5EF4-FFF2-40B4-BE49-F238E27FC236}">
                <a16:creationId xmlns:a16="http://schemas.microsoft.com/office/drawing/2014/main" id="{B8D3502E-4934-42B9-9136-F4B38F2B80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520" y="4286142"/>
            <a:ext cx="3475617" cy="1950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97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Food</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73198" y="1556793"/>
            <a:ext cx="7261055" cy="2520280"/>
          </a:xfrm>
        </p:spPr>
        <p:txBody>
          <a:bodyPr>
            <a:normAutofit/>
          </a:bodyPr>
          <a:lstStyle/>
          <a:p>
            <a:pPr>
              <a:buFont typeface="Wingdings" panose="05000000000000000000" pitchFamily="2" charset="2"/>
              <a:buChar char="Ø"/>
            </a:pPr>
            <a:r>
              <a:rPr lang="en-US" dirty="0"/>
              <a:t>Very strong correlation between nutrition and physical health.</a:t>
            </a:r>
          </a:p>
          <a:p>
            <a:pPr>
              <a:buFont typeface="Wingdings" panose="05000000000000000000" pitchFamily="2" charset="2"/>
              <a:buChar char="Ø"/>
            </a:pPr>
            <a:r>
              <a:rPr lang="en-US" dirty="0"/>
              <a:t>Highly nutritious, balanced diet will lead to better health</a:t>
            </a:r>
          </a:p>
          <a:p>
            <a:pPr>
              <a:buFont typeface="Wingdings" panose="05000000000000000000" pitchFamily="2" charset="2"/>
              <a:buChar char="Ø"/>
            </a:pPr>
            <a:r>
              <a:rPr lang="en-US" dirty="0"/>
              <a:t>Individuals who live in developing countries are less fortunate in that they are more limited in their access to nutritious food.</a:t>
            </a:r>
          </a:p>
          <a:p>
            <a:pPr>
              <a:buFont typeface="Wingdings" panose="05000000000000000000" pitchFamily="2" charset="2"/>
              <a:buChar char="Ø"/>
            </a:pPr>
            <a:r>
              <a:rPr lang="en-US" dirty="0"/>
              <a:t>Quantity vs quality</a:t>
            </a:r>
          </a:p>
          <a:p>
            <a:pPr>
              <a:buFont typeface="Wingdings" panose="05000000000000000000" pitchFamily="2" charset="2"/>
              <a:buChar char="Ø"/>
            </a:pPr>
            <a:r>
              <a:rPr lang="en-US" dirty="0"/>
              <a:t>Links to income</a:t>
            </a:r>
          </a:p>
        </p:txBody>
      </p:sp>
      <p:pic>
        <p:nvPicPr>
          <p:cNvPr id="5" name="Picture 4" descr="A sandwich sitting on top of a pile of fries&#10;&#10;Description automatically generated">
            <a:extLst>
              <a:ext uri="{FF2B5EF4-FFF2-40B4-BE49-F238E27FC236}">
                <a16:creationId xmlns:a16="http://schemas.microsoft.com/office/drawing/2014/main" id="{A853E3BC-B015-42A4-A000-1FF17A354F4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851920" y="2711078"/>
            <a:ext cx="4002360" cy="3169073"/>
          </a:xfrm>
          <a:prstGeom prst="rect">
            <a:avLst/>
          </a:prstGeom>
        </p:spPr>
      </p:pic>
      <p:sp>
        <p:nvSpPr>
          <p:cNvPr id="6" name="TextBox 5">
            <a:extLst>
              <a:ext uri="{FF2B5EF4-FFF2-40B4-BE49-F238E27FC236}">
                <a16:creationId xmlns:a16="http://schemas.microsoft.com/office/drawing/2014/main" id="{3CE2C868-C980-471C-B87E-E396FC5E339C}"/>
              </a:ext>
            </a:extLst>
          </p:cNvPr>
          <p:cNvSpPr txBox="1"/>
          <p:nvPr/>
        </p:nvSpPr>
        <p:spPr>
          <a:xfrm>
            <a:off x="3941907" y="5764735"/>
            <a:ext cx="4002360" cy="230832"/>
          </a:xfrm>
          <a:prstGeom prst="rect">
            <a:avLst/>
          </a:prstGeom>
          <a:noFill/>
        </p:spPr>
        <p:txBody>
          <a:bodyPr wrap="square" rtlCol="0">
            <a:spAutoFit/>
          </a:bodyPr>
          <a:lstStyle/>
          <a:p>
            <a:r>
              <a:rPr lang="en-AU" sz="900" dirty="0">
                <a:hlinkClick r:id="rId4" tooltip="https://en.wikipedia.org/wiki/Fast_food"/>
              </a:rPr>
              <a:t>This Photo</a:t>
            </a:r>
            <a:r>
              <a:rPr lang="en-AU" sz="900" dirty="0"/>
              <a:t> by Unknown Author is licensed under </a:t>
            </a:r>
            <a:r>
              <a:rPr lang="en-AU" sz="900" dirty="0">
                <a:hlinkClick r:id="rId5" tooltip="https://creativecommons.org/licenses/by-sa/3.0/"/>
              </a:rPr>
              <a:t>CC BY-SA</a:t>
            </a:r>
            <a:endParaRPr lang="en-AU" sz="900" dirty="0"/>
          </a:p>
        </p:txBody>
      </p:sp>
    </p:spTree>
    <p:extLst>
      <p:ext uri="{BB962C8B-B14F-4D97-AF65-F5344CB8AC3E}">
        <p14:creationId xmlns:p14="http://schemas.microsoft.com/office/powerpoint/2010/main" val="1742320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Transport</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73198" y="1556792"/>
            <a:ext cx="7261055" cy="2944459"/>
          </a:xfrm>
        </p:spPr>
        <p:txBody>
          <a:bodyPr>
            <a:normAutofit/>
          </a:bodyPr>
          <a:lstStyle/>
          <a:p>
            <a:pPr>
              <a:buFont typeface="Wingdings" panose="05000000000000000000" pitchFamily="2" charset="2"/>
              <a:buChar char="Ø"/>
            </a:pPr>
            <a:r>
              <a:rPr lang="en-US" dirty="0"/>
              <a:t>Exercise as a mode of transport is better for individual health and environmental health</a:t>
            </a:r>
          </a:p>
          <a:p>
            <a:pPr>
              <a:buFont typeface="Wingdings" panose="05000000000000000000" pitchFamily="2" charset="2"/>
              <a:buChar char="Ø"/>
            </a:pPr>
            <a:r>
              <a:rPr lang="en-US" dirty="0"/>
              <a:t>Private vehicles vs public transport</a:t>
            </a:r>
          </a:p>
          <a:p>
            <a:pPr>
              <a:buFont typeface="Wingdings" panose="05000000000000000000" pitchFamily="2" charset="2"/>
              <a:buChar char="Ø"/>
            </a:pPr>
            <a:r>
              <a:rPr lang="en-US" dirty="0"/>
              <a:t>Transport provides increased accessibility to medical services</a:t>
            </a:r>
          </a:p>
          <a:p>
            <a:pPr marL="0" indent="0">
              <a:buNone/>
            </a:pPr>
            <a:endParaRPr lang="en-US" dirty="0"/>
          </a:p>
        </p:txBody>
      </p:sp>
      <p:pic>
        <p:nvPicPr>
          <p:cNvPr id="5" name="Picture 4" descr="A bicycle parked on the side of the road&#10;&#10;Description automatically generated">
            <a:extLst>
              <a:ext uri="{FF2B5EF4-FFF2-40B4-BE49-F238E27FC236}">
                <a16:creationId xmlns:a16="http://schemas.microsoft.com/office/drawing/2014/main" id="{64E12A35-3FAD-43BB-8634-FD763E082D0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627784" y="3231983"/>
            <a:ext cx="3768080" cy="2826060"/>
          </a:xfrm>
          <a:prstGeom prst="rect">
            <a:avLst/>
          </a:prstGeom>
        </p:spPr>
      </p:pic>
      <p:sp>
        <p:nvSpPr>
          <p:cNvPr id="6" name="TextBox 5">
            <a:extLst>
              <a:ext uri="{FF2B5EF4-FFF2-40B4-BE49-F238E27FC236}">
                <a16:creationId xmlns:a16="http://schemas.microsoft.com/office/drawing/2014/main" id="{7C3C3CE3-E607-49F3-90E8-D92C6096403B}"/>
              </a:ext>
            </a:extLst>
          </p:cNvPr>
          <p:cNvSpPr txBox="1"/>
          <p:nvPr/>
        </p:nvSpPr>
        <p:spPr>
          <a:xfrm>
            <a:off x="2627784" y="6220721"/>
            <a:ext cx="3768080" cy="230832"/>
          </a:xfrm>
          <a:prstGeom prst="rect">
            <a:avLst/>
          </a:prstGeom>
          <a:noFill/>
        </p:spPr>
        <p:txBody>
          <a:bodyPr wrap="square" rtlCol="0">
            <a:spAutoFit/>
          </a:bodyPr>
          <a:lstStyle/>
          <a:p>
            <a:r>
              <a:rPr lang="en-AU" sz="900">
                <a:hlinkClick r:id="rId4" tooltip="https://en.wikipedia.org/wiki/Santa_Cruz_Bicycles"/>
              </a:rPr>
              <a:t>This Photo</a:t>
            </a:r>
            <a:r>
              <a:rPr lang="en-AU" sz="900"/>
              <a:t> by Unknown Author is licensed under </a:t>
            </a:r>
            <a:r>
              <a:rPr lang="en-AU" sz="900">
                <a:hlinkClick r:id="rId5" tooltip="https://creativecommons.org/licenses/by-sa/3.0/"/>
              </a:rPr>
              <a:t>CC BY-SA</a:t>
            </a:r>
            <a:endParaRPr lang="en-AU" sz="900"/>
          </a:p>
        </p:txBody>
      </p:sp>
    </p:spTree>
    <p:extLst>
      <p:ext uri="{BB962C8B-B14F-4D97-AF65-F5344CB8AC3E}">
        <p14:creationId xmlns:p14="http://schemas.microsoft.com/office/powerpoint/2010/main" val="74250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Social Support</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73198" y="1556792"/>
            <a:ext cx="7261055" cy="2944459"/>
          </a:xfrm>
        </p:spPr>
        <p:txBody>
          <a:bodyPr>
            <a:normAutofit/>
          </a:bodyPr>
          <a:lstStyle/>
          <a:p>
            <a:pPr>
              <a:buFont typeface="Wingdings" panose="05000000000000000000" pitchFamily="2" charset="2"/>
              <a:buChar char="Ø"/>
            </a:pPr>
            <a:r>
              <a:rPr lang="en-US" dirty="0"/>
              <a:t>Individuals with positive, rewarding, close friendships tend to have better health that those who are isolated or have unhealthy relationships</a:t>
            </a:r>
          </a:p>
          <a:p>
            <a:pPr>
              <a:buFont typeface="Wingdings" panose="05000000000000000000" pitchFamily="2" charset="2"/>
              <a:buChar char="Ø"/>
            </a:pPr>
            <a:r>
              <a:rPr lang="en-US" dirty="0"/>
              <a:t>Communities with lower levels of cohesion suffer from more crime, violence and lack of social respect-therefore tending to produce individuals who have poorer health. </a:t>
            </a:r>
          </a:p>
          <a:p>
            <a:pPr marL="0" indent="0">
              <a:buNone/>
            </a:pPr>
            <a:endParaRPr lang="en-US" dirty="0"/>
          </a:p>
        </p:txBody>
      </p:sp>
      <p:pic>
        <p:nvPicPr>
          <p:cNvPr id="5" name="Picture 4" descr="A close up of a device&#10;&#10;Description automatically generated">
            <a:extLst>
              <a:ext uri="{FF2B5EF4-FFF2-40B4-BE49-F238E27FC236}">
                <a16:creationId xmlns:a16="http://schemas.microsoft.com/office/drawing/2014/main" id="{8D497C29-E4E5-4469-9CC3-0F1FB44DFF9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943291" y="3940071"/>
            <a:ext cx="5058205" cy="2943225"/>
          </a:xfrm>
          <a:prstGeom prst="rect">
            <a:avLst/>
          </a:prstGeom>
        </p:spPr>
      </p:pic>
      <p:sp>
        <p:nvSpPr>
          <p:cNvPr id="6" name="TextBox 5">
            <a:extLst>
              <a:ext uri="{FF2B5EF4-FFF2-40B4-BE49-F238E27FC236}">
                <a16:creationId xmlns:a16="http://schemas.microsoft.com/office/drawing/2014/main" id="{BD30FCC3-2988-41D1-B7BF-AF683B995AA1}"/>
              </a:ext>
            </a:extLst>
          </p:cNvPr>
          <p:cNvSpPr txBox="1"/>
          <p:nvPr/>
        </p:nvSpPr>
        <p:spPr>
          <a:xfrm>
            <a:off x="1943291" y="5733256"/>
            <a:ext cx="5058205" cy="230832"/>
          </a:xfrm>
          <a:prstGeom prst="rect">
            <a:avLst/>
          </a:prstGeom>
          <a:noFill/>
        </p:spPr>
        <p:txBody>
          <a:bodyPr wrap="square" rtlCol="0">
            <a:spAutoFit/>
          </a:bodyPr>
          <a:lstStyle/>
          <a:p>
            <a:r>
              <a:rPr lang="en-AU" sz="900" dirty="0">
                <a:hlinkClick r:id="rId4" tooltip="http://www.projectmaths.ie/support-for-teachers-of-mathematics/"/>
              </a:rPr>
              <a:t>This Photo</a:t>
            </a:r>
            <a:r>
              <a:rPr lang="en-AU" sz="900" dirty="0"/>
              <a:t> by Unknown Author is licensed under </a:t>
            </a:r>
            <a:r>
              <a:rPr lang="en-AU" sz="900" dirty="0">
                <a:hlinkClick r:id="rId5" tooltip="https://creativecommons.org/licenses/by-nc-sa/3.0/"/>
              </a:rPr>
              <a:t>CC BY-SA-NC</a:t>
            </a:r>
            <a:endParaRPr lang="en-AU" sz="900" dirty="0"/>
          </a:p>
        </p:txBody>
      </p:sp>
    </p:spTree>
    <p:extLst>
      <p:ext uri="{BB962C8B-B14F-4D97-AF65-F5344CB8AC3E}">
        <p14:creationId xmlns:p14="http://schemas.microsoft.com/office/powerpoint/2010/main" val="265509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Culture</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73198" y="1556792"/>
            <a:ext cx="7261055" cy="2944459"/>
          </a:xfrm>
        </p:spPr>
        <p:txBody>
          <a:bodyPr>
            <a:normAutofit/>
          </a:bodyPr>
          <a:lstStyle/>
          <a:p>
            <a:pPr>
              <a:buFont typeface="Wingdings" panose="05000000000000000000" pitchFamily="2" charset="2"/>
              <a:buChar char="Ø"/>
            </a:pPr>
            <a:r>
              <a:rPr lang="en-US" dirty="0"/>
              <a:t>Cultural expectations can influence an individuals decisions regarding things like food choices, help seeking, rituals and traditions</a:t>
            </a:r>
          </a:p>
          <a:p>
            <a:pPr>
              <a:buFont typeface="Wingdings" panose="05000000000000000000" pitchFamily="2" charset="2"/>
              <a:buChar char="Ø"/>
            </a:pPr>
            <a:r>
              <a:rPr lang="en-US" dirty="0"/>
              <a:t>Different cultures may have healing rituals or faith rituals</a:t>
            </a:r>
          </a:p>
          <a:p>
            <a:pPr marL="0" indent="0">
              <a:buNone/>
            </a:pPr>
            <a:endParaRPr lang="en-US" dirty="0"/>
          </a:p>
        </p:txBody>
      </p:sp>
      <p:pic>
        <p:nvPicPr>
          <p:cNvPr id="5" name="Picture 4" descr="A picture containing indoor, text, table, old&#10;&#10;Description automatically generated">
            <a:extLst>
              <a:ext uri="{FF2B5EF4-FFF2-40B4-BE49-F238E27FC236}">
                <a16:creationId xmlns:a16="http://schemas.microsoft.com/office/drawing/2014/main" id="{B6E7E02D-F884-4E53-A0D5-09D568BA07C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378075" y="3285340"/>
            <a:ext cx="4286250" cy="2857500"/>
          </a:xfrm>
          <a:prstGeom prst="rect">
            <a:avLst/>
          </a:prstGeom>
        </p:spPr>
      </p:pic>
      <p:sp>
        <p:nvSpPr>
          <p:cNvPr id="6" name="TextBox 5">
            <a:extLst>
              <a:ext uri="{FF2B5EF4-FFF2-40B4-BE49-F238E27FC236}">
                <a16:creationId xmlns:a16="http://schemas.microsoft.com/office/drawing/2014/main" id="{B6FA0A74-B0B8-4494-87D1-6193BEDB78D8}"/>
              </a:ext>
            </a:extLst>
          </p:cNvPr>
          <p:cNvSpPr txBox="1"/>
          <p:nvPr/>
        </p:nvSpPr>
        <p:spPr>
          <a:xfrm>
            <a:off x="2378075" y="6142840"/>
            <a:ext cx="4286250" cy="230832"/>
          </a:xfrm>
          <a:prstGeom prst="rect">
            <a:avLst/>
          </a:prstGeom>
          <a:noFill/>
        </p:spPr>
        <p:txBody>
          <a:bodyPr wrap="square" rtlCol="0">
            <a:spAutoFit/>
          </a:bodyPr>
          <a:lstStyle/>
          <a:p>
            <a:r>
              <a:rPr lang="en-AU" sz="900">
                <a:hlinkClick r:id="rId4" tooltip="http://www.tanveernaseer.com/organizational-culture-influence-employee-behaviour/"/>
              </a:rPr>
              <a:t>This Photo</a:t>
            </a:r>
            <a:r>
              <a:rPr lang="en-AU" sz="900"/>
              <a:t> by Unknown Author is licensed under </a:t>
            </a:r>
            <a:r>
              <a:rPr lang="en-AU" sz="900">
                <a:hlinkClick r:id="rId5" tooltip="https://creativecommons.org/licenses/by-nc-sa/3.0/"/>
              </a:rPr>
              <a:t>CC BY-SA-NC</a:t>
            </a:r>
            <a:endParaRPr lang="en-AU" sz="900"/>
          </a:p>
        </p:txBody>
      </p:sp>
    </p:spTree>
    <p:extLst>
      <p:ext uri="{BB962C8B-B14F-4D97-AF65-F5344CB8AC3E}">
        <p14:creationId xmlns:p14="http://schemas.microsoft.com/office/powerpoint/2010/main" val="30988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8F8A7-6F94-40A9-A749-B600AA0DB990}"/>
              </a:ext>
            </a:extLst>
          </p:cNvPr>
          <p:cNvSpPr>
            <a:spLocks noGrp="1"/>
          </p:cNvSpPr>
          <p:nvPr>
            <p:ph type="title"/>
          </p:nvPr>
        </p:nvSpPr>
        <p:spPr>
          <a:xfrm>
            <a:off x="4152550" y="609600"/>
            <a:ext cx="2802951" cy="1320800"/>
          </a:xfrm>
        </p:spPr>
        <p:txBody>
          <a:bodyPr>
            <a:normAutofit/>
          </a:bodyPr>
          <a:lstStyle/>
          <a:p>
            <a:r>
              <a:rPr lang="en-US" dirty="0"/>
              <a:t>Who are you? </a:t>
            </a:r>
            <a:endParaRPr lang="en-AU" dirty="0"/>
          </a:p>
        </p:txBody>
      </p:sp>
      <p:sp>
        <p:nvSpPr>
          <p:cNvPr id="3" name="Content Placeholder 2">
            <a:extLst>
              <a:ext uri="{FF2B5EF4-FFF2-40B4-BE49-F238E27FC236}">
                <a16:creationId xmlns:a16="http://schemas.microsoft.com/office/drawing/2014/main" id="{465FB7FF-A69A-487B-B74A-2AA8DD3847DD}"/>
              </a:ext>
            </a:extLst>
          </p:cNvPr>
          <p:cNvSpPr>
            <a:spLocks noGrp="1"/>
          </p:cNvSpPr>
          <p:nvPr>
            <p:ph idx="1"/>
          </p:nvPr>
        </p:nvSpPr>
        <p:spPr>
          <a:xfrm>
            <a:off x="3907172" y="2160589"/>
            <a:ext cx="3048329" cy="3880773"/>
          </a:xfrm>
        </p:spPr>
        <p:txBody>
          <a:bodyPr>
            <a:normAutofit/>
          </a:bodyPr>
          <a:lstStyle/>
          <a:p>
            <a:r>
              <a:rPr lang="en-US" dirty="0"/>
              <a:t>Why are you doing Health Studies?</a:t>
            </a:r>
          </a:p>
          <a:p>
            <a:r>
              <a:rPr lang="en-US" dirty="0"/>
              <a:t>What do you think Health Studies is?</a:t>
            </a:r>
          </a:p>
          <a:p>
            <a:r>
              <a:rPr lang="en-US" dirty="0"/>
              <a:t>What can health studies lead to?</a:t>
            </a:r>
          </a:p>
          <a:p>
            <a:pPr lvl="1"/>
            <a:r>
              <a:rPr lang="en-US" dirty="0"/>
              <a:t>Any medical field </a:t>
            </a:r>
          </a:p>
          <a:p>
            <a:pPr lvl="1"/>
            <a:r>
              <a:rPr lang="en-US" dirty="0"/>
              <a:t>Social work</a:t>
            </a:r>
          </a:p>
          <a:p>
            <a:pPr lvl="1"/>
            <a:r>
              <a:rPr lang="en-US" dirty="0"/>
              <a:t>Life!</a:t>
            </a:r>
          </a:p>
          <a:p>
            <a:endParaRPr lang="en-AU" dirty="0"/>
          </a:p>
        </p:txBody>
      </p:sp>
      <p:pic>
        <p:nvPicPr>
          <p:cNvPr id="5" name="Picture 4" descr="A picture containing aircraft, balloon&#10;&#10;Description automatically generated">
            <a:extLst>
              <a:ext uri="{FF2B5EF4-FFF2-40B4-BE49-F238E27FC236}">
                <a16:creationId xmlns:a16="http://schemas.microsoft.com/office/drawing/2014/main" id="{0EB5365E-BCC6-44A8-B00F-DCF1F558E34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4500" r="24466" b="1"/>
          <a:stretch/>
        </p:blipFill>
        <p:spPr>
          <a:xfrm>
            <a:off x="20" y="-1"/>
            <a:ext cx="404620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1" name="Isosceles Triangle 1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B35CCC22-CD09-4940-A869-815A99DBDA50}"/>
              </a:ext>
            </a:extLst>
          </p:cNvPr>
          <p:cNvSpPr txBox="1"/>
          <p:nvPr/>
        </p:nvSpPr>
        <p:spPr>
          <a:xfrm>
            <a:off x="6617347" y="6657945"/>
            <a:ext cx="2526653"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minorkeystone3205.wikidot.com/">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AU" sz="700">
              <a:solidFill>
                <a:srgbClr val="FFFFFF"/>
              </a:solidFill>
            </a:endParaRPr>
          </a:p>
        </p:txBody>
      </p:sp>
    </p:spTree>
    <p:extLst>
      <p:ext uri="{BB962C8B-B14F-4D97-AF65-F5344CB8AC3E}">
        <p14:creationId xmlns:p14="http://schemas.microsoft.com/office/powerpoint/2010/main" val="390015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solidFill>
                  <a:srgbClr val="FF0000"/>
                </a:solidFill>
              </a:rPr>
              <a:t>SUE WAS F</a:t>
            </a:r>
            <a:r>
              <a:rPr lang="en-US" dirty="0"/>
              <a:t>orced </a:t>
            </a:r>
            <a:r>
              <a:rPr lang="en-US" dirty="0">
                <a:solidFill>
                  <a:srgbClr val="FF0000"/>
                </a:solidFill>
              </a:rPr>
              <a:t>T</a:t>
            </a:r>
            <a:r>
              <a:rPr lang="en-US" dirty="0"/>
              <a:t>o</a:t>
            </a:r>
          </a:p>
          <a:p>
            <a:pPr marL="0" indent="0">
              <a:buNone/>
            </a:pPr>
            <a:r>
              <a:rPr lang="en-US" dirty="0"/>
              <a:t> </a:t>
            </a:r>
            <a:r>
              <a:rPr lang="en-US" dirty="0">
                <a:solidFill>
                  <a:srgbClr val="FF0000"/>
                </a:solidFill>
              </a:rPr>
              <a:t>S</a:t>
            </a:r>
            <a:r>
              <a:rPr lang="en-US" dirty="0"/>
              <a:t>ing </a:t>
            </a:r>
            <a:r>
              <a:rPr lang="en-US" dirty="0">
                <a:solidFill>
                  <a:srgbClr val="FF0000"/>
                </a:solidFill>
              </a:rPr>
              <a:t>S</a:t>
            </a:r>
            <a:r>
              <a:rPr lang="en-US" dirty="0"/>
              <a:t>ongs </a:t>
            </a:r>
            <a:r>
              <a:rPr lang="en-US" dirty="0">
                <a:solidFill>
                  <a:srgbClr val="FF0000"/>
                </a:solidFill>
              </a:rPr>
              <a:t>C</a:t>
            </a:r>
            <a:r>
              <a:rPr lang="en-US" dirty="0"/>
              <a:t>onstantly</a:t>
            </a:r>
            <a:endParaRPr lang="en-AU"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456397"/>
            <a:ext cx="4248472" cy="5423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654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33484"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468234" y="3681413"/>
            <a:ext cx="357266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61926"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400"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068"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694"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568"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223" y="-8467"/>
            <a:ext cx="4495777"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C16E647-6A88-4C17-B834-8C2576251990}"/>
              </a:ext>
            </a:extLst>
          </p:cNvPr>
          <p:cNvSpPr>
            <a:spLocks noGrp="1"/>
          </p:cNvSpPr>
          <p:nvPr>
            <p:ph type="title"/>
          </p:nvPr>
        </p:nvSpPr>
        <p:spPr>
          <a:xfrm>
            <a:off x="5386292" y="609600"/>
            <a:ext cx="3384742" cy="2227730"/>
          </a:xfrm>
        </p:spPr>
        <p:txBody>
          <a:bodyPr anchor="ctr">
            <a:normAutofit/>
          </a:bodyPr>
          <a:lstStyle/>
          <a:p>
            <a:r>
              <a:rPr lang="en-US">
                <a:solidFill>
                  <a:srgbClr val="FFFFFF"/>
                </a:solidFill>
              </a:rPr>
              <a:t>Case study </a:t>
            </a:r>
            <a:endParaRPr lang="en-AU">
              <a:solidFill>
                <a:srgbClr val="FFFFFF"/>
              </a:solidFill>
            </a:endParaRPr>
          </a:p>
        </p:txBody>
      </p:sp>
      <p:pic>
        <p:nvPicPr>
          <p:cNvPr id="7" name="Graphic 6" descr="Books">
            <a:extLst>
              <a:ext uri="{FF2B5EF4-FFF2-40B4-BE49-F238E27FC236}">
                <a16:creationId xmlns:a16="http://schemas.microsoft.com/office/drawing/2014/main" id="{D6AE49CA-3062-46BB-82DA-A84208ED3B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7938" y="2027159"/>
            <a:ext cx="2892580" cy="2892580"/>
          </a:xfrm>
          <a:prstGeom prst="rect">
            <a:avLst/>
          </a:prstGeom>
        </p:spPr>
      </p:pic>
      <p:sp>
        <p:nvSpPr>
          <p:cNvPr id="3" name="Content Placeholder 2">
            <a:extLst>
              <a:ext uri="{FF2B5EF4-FFF2-40B4-BE49-F238E27FC236}">
                <a16:creationId xmlns:a16="http://schemas.microsoft.com/office/drawing/2014/main" id="{8E75E1F6-29CA-4DFE-A1A7-CD50EC5AD6CD}"/>
              </a:ext>
            </a:extLst>
          </p:cNvPr>
          <p:cNvSpPr>
            <a:spLocks noGrp="1"/>
          </p:cNvSpPr>
          <p:nvPr>
            <p:ph idx="1"/>
          </p:nvPr>
        </p:nvSpPr>
        <p:spPr>
          <a:xfrm>
            <a:off x="5386293" y="2837329"/>
            <a:ext cx="3384741" cy="3317938"/>
          </a:xfrm>
        </p:spPr>
        <p:txBody>
          <a:bodyPr anchor="t">
            <a:normAutofit/>
          </a:bodyPr>
          <a:lstStyle/>
          <a:p>
            <a:r>
              <a:rPr lang="en-US" dirty="0">
                <a:solidFill>
                  <a:srgbClr val="FFFFFF"/>
                </a:solidFill>
              </a:rPr>
              <a:t>Health Studies Page 9</a:t>
            </a:r>
          </a:p>
          <a:p>
            <a:endParaRPr lang="en-US" dirty="0">
              <a:solidFill>
                <a:srgbClr val="FFFFFF"/>
              </a:solidFill>
            </a:endParaRPr>
          </a:p>
          <a:p>
            <a:r>
              <a:rPr lang="en-US" dirty="0">
                <a:solidFill>
                  <a:srgbClr val="FFFFFF"/>
                </a:solidFill>
              </a:rPr>
              <a:t>Then quiz!</a:t>
            </a:r>
            <a:endParaRPr lang="en-AU" dirty="0">
              <a:solidFill>
                <a:srgbClr val="FFFFFF"/>
              </a:solidFill>
            </a:endParaRPr>
          </a:p>
        </p:txBody>
      </p:sp>
    </p:spTree>
    <p:extLst>
      <p:ext uri="{BB962C8B-B14F-4D97-AF65-F5344CB8AC3E}">
        <p14:creationId xmlns:p14="http://schemas.microsoft.com/office/powerpoint/2010/main" val="270177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Sources</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73198" y="1556792"/>
            <a:ext cx="7261055" cy="2944459"/>
          </a:xfrm>
        </p:spPr>
        <p:txBody>
          <a:bodyPr>
            <a:normAutofit/>
          </a:bodyPr>
          <a:lstStyle/>
          <a:p>
            <a:pPr marL="0" indent="0">
              <a:buNone/>
            </a:pPr>
            <a:r>
              <a:rPr lang="en-US" dirty="0"/>
              <a:t>Lockhart, E. (2010). </a:t>
            </a:r>
            <a:r>
              <a:rPr lang="en-US" i="1" dirty="0"/>
              <a:t>Health Studies Stage 2A-b. </a:t>
            </a:r>
            <a:r>
              <a:rPr lang="en-US" dirty="0"/>
              <a:t>Madeley: Print Publishing.</a:t>
            </a:r>
          </a:p>
          <a:p>
            <a:pPr marL="0" indent="0">
              <a:buNone/>
            </a:pPr>
            <a:r>
              <a:rPr lang="en-AU" dirty="0"/>
              <a:t>Image from:</a:t>
            </a:r>
          </a:p>
          <a:p>
            <a:pPr marL="0" indent="0">
              <a:buNone/>
            </a:pPr>
            <a:r>
              <a:rPr lang="en-AU" u="sng" dirty="0"/>
              <a:t>http://drawingchange.com/gathering-wisdom-visuals-for-a-healthy-future/</a:t>
            </a:r>
          </a:p>
          <a:p>
            <a:pPr marL="0" indent="0">
              <a:buNone/>
            </a:pPr>
            <a:endParaRPr lang="en-US" dirty="0"/>
          </a:p>
        </p:txBody>
      </p:sp>
    </p:spTree>
    <p:extLst>
      <p:ext uri="{BB962C8B-B14F-4D97-AF65-F5344CB8AC3E}">
        <p14:creationId xmlns:p14="http://schemas.microsoft.com/office/powerpoint/2010/main" val="3126690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65032"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99781" y="3681413"/>
            <a:ext cx="3572669"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93473" y="-8467"/>
            <a:ext cx="2255512"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947"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6616" y="3048000"/>
            <a:ext cx="2444750"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8241"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6115" y="3589867"/>
            <a:ext cx="1362870"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323528" y="609600"/>
            <a:ext cx="3240360" cy="5175624"/>
          </a:xfrm>
        </p:spPr>
        <p:txBody>
          <a:bodyPr anchor="ctr">
            <a:normAutofit/>
          </a:bodyPr>
          <a:lstStyle/>
          <a:p>
            <a:r>
              <a:rPr lang="en-US" dirty="0">
                <a:solidFill>
                  <a:schemeClr val="tx1">
                    <a:lumMod val="85000"/>
                    <a:lumOff val="15000"/>
                  </a:schemeClr>
                </a:solidFill>
              </a:rPr>
              <a:t>Environmental Determinants of Health</a:t>
            </a:r>
            <a:endParaRPr lang="en-AU" dirty="0">
              <a:solidFill>
                <a:schemeClr val="tx1">
                  <a:lumMod val="85000"/>
                  <a:lumOff val="15000"/>
                </a:schemeClr>
              </a:solidFill>
            </a:endParaRP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1615" y="-8467"/>
            <a:ext cx="5332385"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4499992" y="776895"/>
            <a:ext cx="4524045" cy="5175624"/>
          </a:xfrm>
        </p:spPr>
        <p:txBody>
          <a:bodyPr anchor="ctr">
            <a:normAutofit/>
          </a:bodyPr>
          <a:lstStyle/>
          <a:p>
            <a:pPr marL="0" indent="0">
              <a:buNone/>
            </a:pPr>
            <a:r>
              <a:rPr lang="en-US" b="1" u="sng" dirty="0"/>
              <a:t>SYLLABUS:</a:t>
            </a:r>
          </a:p>
          <a:p>
            <a:pPr marL="0" indent="0">
              <a:buNone/>
            </a:pPr>
            <a:endParaRPr lang="en-US" b="1" u="sng" dirty="0"/>
          </a:p>
          <a:p>
            <a:pPr marL="0" indent="0">
              <a:buNone/>
            </a:pPr>
            <a:r>
              <a:rPr lang="en-US" dirty="0"/>
              <a:t>Environmental</a:t>
            </a:r>
            <a:r>
              <a:rPr lang="en-AU" dirty="0"/>
              <a:t> </a:t>
            </a:r>
            <a:r>
              <a:rPr lang="en-US" dirty="0"/>
              <a:t>Determinants of Health:</a:t>
            </a:r>
          </a:p>
          <a:p>
            <a:pPr marL="285750" indent="-285750">
              <a:buClr>
                <a:schemeClr val="tx1"/>
              </a:buClr>
              <a:buFont typeface="Arial" panose="020B0604020202020204" pitchFamily="34" charset="0"/>
              <a:buChar char="•"/>
            </a:pPr>
            <a:r>
              <a:rPr lang="en-US" dirty="0"/>
              <a:t>Features of the natural and built environment</a:t>
            </a:r>
          </a:p>
          <a:p>
            <a:pPr marL="285750" indent="-285750">
              <a:buClr>
                <a:schemeClr val="tx1"/>
              </a:buClr>
              <a:buFont typeface="Arial" panose="020B0604020202020204" pitchFamily="34" charset="0"/>
              <a:buChar char="•"/>
            </a:pPr>
            <a:r>
              <a:rPr lang="en-US" dirty="0"/>
              <a:t>Geographical location</a:t>
            </a:r>
          </a:p>
          <a:p>
            <a:pPr marL="0" indent="0">
              <a:buClr>
                <a:schemeClr val="tx1"/>
              </a:buClr>
              <a:buNone/>
            </a:pPr>
            <a:r>
              <a:rPr lang="en-AU" dirty="0"/>
              <a:t>Impact on personal and community health status of social, environmental, socioeconomic and biomedical determinants of health</a:t>
            </a:r>
          </a:p>
          <a:p>
            <a:pPr marL="0" indent="0">
              <a:buClr>
                <a:schemeClr val="tx1"/>
              </a:buClr>
              <a:buNone/>
            </a:pPr>
            <a:endParaRPr lang="en-US" dirty="0"/>
          </a:p>
          <a:p>
            <a:pPr marL="285750" indent="-285750">
              <a:buClr>
                <a:schemeClr val="tx1"/>
              </a:buClr>
              <a:buFont typeface="Arial" panose="020B0604020202020204" pitchFamily="34" charset="0"/>
              <a:buChar char="•"/>
            </a:pPr>
            <a:endParaRPr lang="en-US" dirty="0"/>
          </a:p>
          <a:p>
            <a:endParaRPr lang="en-AU" dirty="0">
              <a:solidFill>
                <a:srgbClr val="FFFFFF"/>
              </a:solidFill>
            </a:endParaRPr>
          </a:p>
        </p:txBody>
      </p:sp>
    </p:spTree>
    <p:extLst>
      <p:ext uri="{BB962C8B-B14F-4D97-AF65-F5344CB8AC3E}">
        <p14:creationId xmlns:p14="http://schemas.microsoft.com/office/powerpoint/2010/main" val="13188921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648121" cy="1099457"/>
          </a:xfrm>
        </p:spPr>
        <p:txBody>
          <a:bodyPr>
            <a:normAutofit/>
          </a:bodyPr>
          <a:lstStyle/>
          <a:p>
            <a:r>
              <a:rPr lang="en-US" dirty="0"/>
              <a:t>Learning Outcomes</a:t>
            </a:r>
            <a:endParaRPr lang="en-AU" dirty="0"/>
          </a:p>
        </p:txBody>
      </p:sp>
      <p:graphicFrame>
        <p:nvGraphicFramePr>
          <p:cNvPr id="5" name="Content Placeholder 2">
            <a:extLst>
              <a:ext uri="{FF2B5EF4-FFF2-40B4-BE49-F238E27FC236}">
                <a16:creationId xmlns:a16="http://schemas.microsoft.com/office/drawing/2014/main" id="{45BAE206-39BA-4FDA-9E46-81A56286B6C4}"/>
              </a:ext>
            </a:extLst>
          </p:cNvPr>
          <p:cNvGraphicFramePr>
            <a:graphicFrameLocks noGrp="1"/>
          </p:cNvGraphicFramePr>
          <p:nvPr>
            <p:ph idx="1"/>
            <p:extLst>
              <p:ext uri="{D42A27DB-BD31-4B8C-83A1-F6EECF244321}">
                <p14:modId xmlns:p14="http://schemas.microsoft.com/office/powerpoint/2010/main" val="2292991156"/>
              </p:ext>
            </p:extLst>
          </p:nvPr>
        </p:nvGraphicFramePr>
        <p:xfrm>
          <a:off x="965199" y="1948543"/>
          <a:ext cx="7213600"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9892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Environmental concerns</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73198" y="1556792"/>
            <a:ext cx="7261055" cy="2944459"/>
          </a:xfrm>
        </p:spPr>
        <p:txBody>
          <a:bodyPr>
            <a:normAutofit/>
          </a:bodyPr>
          <a:lstStyle/>
          <a:p>
            <a:pPr marL="0" indent="0">
              <a:buNone/>
            </a:pPr>
            <a:r>
              <a:rPr lang="en-AU" dirty="0"/>
              <a:t>What are </a:t>
            </a:r>
            <a:r>
              <a:rPr lang="en-US" dirty="0"/>
              <a:t>the biggest environmental concerns being discussed today?</a:t>
            </a:r>
            <a:endParaRPr lang="en-AU" dirty="0"/>
          </a:p>
        </p:txBody>
      </p:sp>
    </p:spTree>
    <p:extLst>
      <p:ext uri="{BB962C8B-B14F-4D97-AF65-F5344CB8AC3E}">
        <p14:creationId xmlns:p14="http://schemas.microsoft.com/office/powerpoint/2010/main" val="638405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Definition:</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73198" y="2204864"/>
            <a:ext cx="7261055" cy="2944459"/>
          </a:xfrm>
        </p:spPr>
        <p:txBody>
          <a:bodyPr>
            <a:normAutofit/>
          </a:bodyPr>
          <a:lstStyle/>
          <a:p>
            <a:pPr marL="0" indent="0">
              <a:buNone/>
            </a:pPr>
            <a:r>
              <a:rPr lang="en-US" dirty="0"/>
              <a:t>Environmental Factors:</a:t>
            </a:r>
            <a:endParaRPr lang="en-AU" dirty="0"/>
          </a:p>
          <a:p>
            <a:pPr marL="0" indent="0">
              <a:buNone/>
            </a:pPr>
            <a:r>
              <a:rPr lang="en-AU" dirty="0"/>
              <a:t>“Factors occurring externally to the person (usually out of the control of the individual) but also including behaviours undertaken by an individual that place them at risk of health effects due to an avoidable environmental factor”</a:t>
            </a:r>
          </a:p>
          <a:p>
            <a:pPr marL="0" indent="0">
              <a:buNone/>
            </a:pPr>
            <a:r>
              <a:rPr lang="en-AU" dirty="0"/>
              <a:t> (Lockhart, 2010).</a:t>
            </a:r>
          </a:p>
          <a:p>
            <a:pPr marL="0" indent="0">
              <a:buNone/>
            </a:pPr>
            <a:endParaRPr lang="en-AU" dirty="0"/>
          </a:p>
        </p:txBody>
      </p:sp>
    </p:spTree>
    <p:extLst>
      <p:ext uri="{BB962C8B-B14F-4D97-AF65-F5344CB8AC3E}">
        <p14:creationId xmlns:p14="http://schemas.microsoft.com/office/powerpoint/2010/main" val="4100128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Discussion:</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73198" y="2204864"/>
            <a:ext cx="7261055" cy="2944459"/>
          </a:xfrm>
        </p:spPr>
        <p:txBody>
          <a:bodyPr>
            <a:normAutofit/>
          </a:bodyPr>
          <a:lstStyle/>
          <a:p>
            <a:pPr marL="0" indent="0">
              <a:buNone/>
            </a:pPr>
            <a:r>
              <a:rPr lang="en-US" dirty="0"/>
              <a:t>Topic for Discussion: </a:t>
            </a:r>
            <a:r>
              <a:rPr lang="en-US" b="1" u="sng" dirty="0"/>
              <a:t>Sunbaking </a:t>
            </a:r>
          </a:p>
          <a:p>
            <a:pPr marL="0" indent="0">
              <a:buNone/>
            </a:pPr>
            <a:endParaRPr lang="en-US" b="1" u="sng" dirty="0"/>
          </a:p>
          <a:p>
            <a:pPr marL="0" indent="0">
              <a:buNone/>
            </a:pPr>
            <a:r>
              <a:rPr lang="en-US" dirty="0"/>
              <a:t>Chat with your partner and whether you think it would be classified as an environmental determinant using the above definition.</a:t>
            </a:r>
          </a:p>
          <a:p>
            <a:pPr marL="0" indent="0">
              <a:buNone/>
            </a:pPr>
            <a:r>
              <a:rPr lang="en-US" b="1" u="sng" dirty="0"/>
              <a:t>Other examples?</a:t>
            </a:r>
            <a:endParaRPr lang="en-AU" b="1" u="sng" dirty="0"/>
          </a:p>
          <a:p>
            <a:pPr marL="0" indent="0">
              <a:buNone/>
            </a:pPr>
            <a:endParaRPr lang="en-AU" dirty="0"/>
          </a:p>
          <a:p>
            <a:pPr marL="0" indent="0">
              <a:buNone/>
            </a:pPr>
            <a:endParaRPr lang="en-AU" dirty="0"/>
          </a:p>
        </p:txBody>
      </p:sp>
    </p:spTree>
    <p:extLst>
      <p:ext uri="{BB962C8B-B14F-4D97-AF65-F5344CB8AC3E}">
        <p14:creationId xmlns:p14="http://schemas.microsoft.com/office/powerpoint/2010/main" val="2470554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fontScale="90000"/>
          </a:bodyPr>
          <a:lstStyle/>
          <a:p>
            <a:r>
              <a:rPr lang="en-US" dirty="0"/>
              <a:t>The </a:t>
            </a:r>
            <a:r>
              <a:rPr lang="en-US" b="1" u="sng" dirty="0"/>
              <a:t>Natural</a:t>
            </a:r>
            <a:r>
              <a:rPr lang="en-US" dirty="0"/>
              <a:t> Environment in Australia</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73198" y="2204864"/>
            <a:ext cx="7261055" cy="2944459"/>
          </a:xfrm>
        </p:spPr>
        <p:txBody>
          <a:bodyPr>
            <a:normAutofit/>
          </a:bodyPr>
          <a:lstStyle/>
          <a:p>
            <a:pPr marL="0" indent="0">
              <a:buNone/>
            </a:pPr>
            <a:endParaRPr lang="en-AU" dirty="0"/>
          </a:p>
          <a:p>
            <a:pPr marL="0" indent="0">
              <a:buNone/>
            </a:pPr>
            <a:endParaRPr lang="en-AU" dirty="0"/>
          </a:p>
        </p:txBody>
      </p:sp>
      <p:sp>
        <p:nvSpPr>
          <p:cNvPr id="5" name="Rectangle 4">
            <a:extLst>
              <a:ext uri="{FF2B5EF4-FFF2-40B4-BE49-F238E27FC236}">
                <a16:creationId xmlns:a16="http://schemas.microsoft.com/office/drawing/2014/main" id="{D69D877D-6C4F-4881-ADC6-8D3B4921B7F7}"/>
              </a:ext>
            </a:extLst>
          </p:cNvPr>
          <p:cNvSpPr/>
          <p:nvPr/>
        </p:nvSpPr>
        <p:spPr>
          <a:xfrm>
            <a:off x="1043608" y="1720840"/>
            <a:ext cx="7056784" cy="2862322"/>
          </a:xfrm>
          <a:prstGeom prst="rect">
            <a:avLst/>
          </a:prstGeom>
        </p:spPr>
        <p:txBody>
          <a:bodyPr wrap="square">
            <a:spAutoFit/>
          </a:bodyPr>
          <a:lstStyle/>
          <a:p>
            <a:r>
              <a:rPr lang="en-US" dirty="0"/>
              <a:t>There are 5 commonly identified natural environmental factors that impact the health of Australians:</a:t>
            </a:r>
          </a:p>
          <a:p>
            <a:endParaRPr lang="en-US" dirty="0"/>
          </a:p>
          <a:p>
            <a:pPr marL="514350" indent="-514350">
              <a:buAutoNum type="arabicPeriod"/>
            </a:pPr>
            <a:r>
              <a:rPr lang="en-US" dirty="0"/>
              <a:t>Extreme weather</a:t>
            </a:r>
          </a:p>
          <a:p>
            <a:r>
              <a:rPr lang="en-US" dirty="0">
                <a:hlinkClick r:id="rId3"/>
              </a:rPr>
              <a:t>http://blacksaturdayfires.com/</a:t>
            </a:r>
            <a:r>
              <a:rPr lang="en-US" dirty="0"/>
              <a:t> (most deaths) </a:t>
            </a:r>
          </a:p>
          <a:p>
            <a:r>
              <a:rPr lang="en-AU" dirty="0">
                <a:hlinkClick r:id="rId4"/>
              </a:rPr>
              <a:t>https://www.youtube.com/watch?v=J__4V0ujlaU</a:t>
            </a:r>
            <a:r>
              <a:rPr lang="en-AU" dirty="0"/>
              <a:t> </a:t>
            </a:r>
            <a:r>
              <a:rPr lang="en-US" dirty="0"/>
              <a:t>12:10min</a:t>
            </a:r>
          </a:p>
          <a:p>
            <a:pPr marL="514350" indent="-514350">
              <a:buAutoNum type="arabicPeriod"/>
            </a:pPr>
            <a:r>
              <a:rPr lang="en-US" dirty="0"/>
              <a:t>UV Rays</a:t>
            </a:r>
          </a:p>
          <a:p>
            <a:pPr marL="514350" indent="-514350">
              <a:buFont typeface="Arial" panose="020B0604020202020204" pitchFamily="34" charset="0"/>
              <a:buAutoNum type="arabicPeriod"/>
            </a:pPr>
            <a:r>
              <a:rPr lang="en-US" dirty="0"/>
              <a:t>Air quality</a:t>
            </a:r>
            <a:endParaRPr lang="en-AU" dirty="0"/>
          </a:p>
          <a:p>
            <a:pPr marL="514350" indent="-514350">
              <a:buFont typeface="Arial" panose="020B0604020202020204" pitchFamily="34" charset="0"/>
              <a:buAutoNum type="arabicPeriod"/>
            </a:pPr>
            <a:r>
              <a:rPr lang="en-US" dirty="0"/>
              <a:t>Vector agents</a:t>
            </a:r>
          </a:p>
          <a:p>
            <a:pPr marL="514350" indent="-514350">
              <a:buAutoNum type="arabicPeriod"/>
            </a:pPr>
            <a:r>
              <a:rPr lang="en-US" dirty="0"/>
              <a:t>Food and water quality</a:t>
            </a:r>
          </a:p>
        </p:txBody>
      </p:sp>
      <p:pic>
        <p:nvPicPr>
          <p:cNvPr id="9" name="Picture 2" descr="Image result for australian bushfires">
            <a:extLst>
              <a:ext uri="{FF2B5EF4-FFF2-40B4-BE49-F238E27FC236}">
                <a16:creationId xmlns:a16="http://schemas.microsoft.com/office/drawing/2014/main" id="{BD74014A-2DDD-4763-9D41-F0C978651F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53995" y="3926914"/>
            <a:ext cx="4058057" cy="2280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450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Extreme Weather</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73198" y="2204864"/>
            <a:ext cx="7261055" cy="2944459"/>
          </a:xfrm>
        </p:spPr>
        <p:txBody>
          <a:bodyPr>
            <a:normAutofit/>
          </a:bodyPr>
          <a:lstStyle/>
          <a:p>
            <a:pPr marL="0" indent="0">
              <a:buNone/>
            </a:pPr>
            <a:endParaRPr lang="en-AU" dirty="0"/>
          </a:p>
          <a:p>
            <a:pPr marL="0" indent="0">
              <a:buNone/>
            </a:pPr>
            <a:endParaRPr lang="en-AU" dirty="0"/>
          </a:p>
        </p:txBody>
      </p:sp>
      <p:sp>
        <p:nvSpPr>
          <p:cNvPr id="3" name="Rectangle 2">
            <a:extLst>
              <a:ext uri="{FF2B5EF4-FFF2-40B4-BE49-F238E27FC236}">
                <a16:creationId xmlns:a16="http://schemas.microsoft.com/office/drawing/2014/main" id="{C24E8C8C-1FC0-4A49-8515-9007C6F36248}"/>
              </a:ext>
            </a:extLst>
          </p:cNvPr>
          <p:cNvSpPr/>
          <p:nvPr/>
        </p:nvSpPr>
        <p:spPr>
          <a:xfrm>
            <a:off x="1109746" y="1794490"/>
            <a:ext cx="6342573" cy="3416320"/>
          </a:xfrm>
          <a:prstGeom prst="rect">
            <a:avLst/>
          </a:prstGeom>
        </p:spPr>
        <p:txBody>
          <a:bodyPr wrap="square">
            <a:spAutoFit/>
          </a:bodyPr>
          <a:lstStyle/>
          <a:p>
            <a:r>
              <a:rPr lang="en-US" u="sng" dirty="0">
                <a:hlinkClick r:id="rId3"/>
              </a:rPr>
              <a:t>Extreme weather </a:t>
            </a:r>
            <a:r>
              <a:rPr lang="en-US" u="sng" dirty="0"/>
              <a:t>(click link for map) includes:</a:t>
            </a:r>
          </a:p>
          <a:p>
            <a:pPr marL="285750" indent="-285750">
              <a:buFont typeface="Arial" panose="020B0604020202020204" pitchFamily="34" charset="0"/>
              <a:buChar char="•"/>
            </a:pPr>
            <a:r>
              <a:rPr lang="en-US" dirty="0"/>
              <a:t>Cyclones</a:t>
            </a:r>
          </a:p>
          <a:p>
            <a:pPr marL="285750" indent="-285750">
              <a:buFont typeface="Arial" panose="020B0604020202020204" pitchFamily="34" charset="0"/>
              <a:buChar char="•"/>
            </a:pPr>
            <a:r>
              <a:rPr lang="en-US" dirty="0"/>
              <a:t>Bushfires </a:t>
            </a:r>
            <a:r>
              <a:rPr lang="en-AU" dirty="0">
                <a:hlinkClick r:id="rId4"/>
              </a:rPr>
              <a:t>https://www.smh.com.au/politics/federal/health-impacts-of-bushfires-won-t-be-known-for-years-experts-say-20200106-p53p87.html</a:t>
            </a:r>
            <a:endParaRPr lang="en-US" dirty="0"/>
          </a:p>
          <a:p>
            <a:pPr marL="285750" indent="-285750">
              <a:buFont typeface="Arial" panose="020B0604020202020204" pitchFamily="34" charset="0"/>
              <a:buChar char="•"/>
            </a:pPr>
            <a:r>
              <a:rPr lang="en-US" dirty="0"/>
              <a:t>Drought</a:t>
            </a:r>
          </a:p>
          <a:p>
            <a:pPr marL="285750" indent="-285750">
              <a:buFont typeface="Arial" panose="020B0604020202020204" pitchFamily="34" charset="0"/>
              <a:buChar char="•"/>
            </a:pPr>
            <a:r>
              <a:rPr lang="en-US" dirty="0"/>
              <a:t>Flooding</a:t>
            </a:r>
          </a:p>
          <a:p>
            <a:pPr marL="285750" indent="-285750">
              <a:buFont typeface="Arial" panose="020B0604020202020204" pitchFamily="34" charset="0"/>
              <a:buChar char="•"/>
            </a:pPr>
            <a:r>
              <a:rPr lang="en-US" dirty="0"/>
              <a:t>tsunamis </a:t>
            </a:r>
          </a:p>
          <a:p>
            <a:r>
              <a:rPr lang="en-US" dirty="0"/>
              <a:t>Includes not only physical harm but indirect harm (Mental, emotional, social)</a:t>
            </a:r>
          </a:p>
          <a:p>
            <a:endParaRPr lang="en-US" dirty="0"/>
          </a:p>
        </p:txBody>
      </p:sp>
    </p:spTree>
    <p:extLst>
      <p:ext uri="{BB962C8B-B14F-4D97-AF65-F5344CB8AC3E}">
        <p14:creationId xmlns:p14="http://schemas.microsoft.com/office/powerpoint/2010/main" val="3389932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8F8A7-6F94-40A9-A749-B600AA0DB990}"/>
              </a:ext>
            </a:extLst>
          </p:cNvPr>
          <p:cNvSpPr>
            <a:spLocks noGrp="1"/>
          </p:cNvSpPr>
          <p:nvPr>
            <p:ph type="title"/>
          </p:nvPr>
        </p:nvSpPr>
        <p:spPr>
          <a:xfrm>
            <a:off x="4152550" y="609600"/>
            <a:ext cx="2802951" cy="1320800"/>
          </a:xfrm>
        </p:spPr>
        <p:txBody>
          <a:bodyPr>
            <a:normAutofit/>
          </a:bodyPr>
          <a:lstStyle/>
          <a:p>
            <a:r>
              <a:rPr lang="en-US" dirty="0"/>
              <a:t>Who am I? </a:t>
            </a:r>
            <a:endParaRPr lang="en-AU" dirty="0"/>
          </a:p>
        </p:txBody>
      </p:sp>
      <p:sp>
        <p:nvSpPr>
          <p:cNvPr id="3" name="Content Placeholder 2">
            <a:extLst>
              <a:ext uri="{FF2B5EF4-FFF2-40B4-BE49-F238E27FC236}">
                <a16:creationId xmlns:a16="http://schemas.microsoft.com/office/drawing/2014/main" id="{465FB7FF-A69A-487B-B74A-2AA8DD3847DD}"/>
              </a:ext>
            </a:extLst>
          </p:cNvPr>
          <p:cNvSpPr>
            <a:spLocks noGrp="1"/>
          </p:cNvSpPr>
          <p:nvPr>
            <p:ph idx="1"/>
          </p:nvPr>
        </p:nvSpPr>
        <p:spPr>
          <a:xfrm>
            <a:off x="3907172" y="2160589"/>
            <a:ext cx="3048329" cy="3880773"/>
          </a:xfrm>
        </p:spPr>
        <p:txBody>
          <a:bodyPr>
            <a:normAutofit/>
          </a:bodyPr>
          <a:lstStyle/>
          <a:p>
            <a:r>
              <a:rPr lang="en-US" dirty="0"/>
              <a:t>Why am I teaching Health Studies?</a:t>
            </a:r>
          </a:p>
          <a:p>
            <a:endParaRPr lang="en-AU" dirty="0"/>
          </a:p>
        </p:txBody>
      </p:sp>
      <p:pic>
        <p:nvPicPr>
          <p:cNvPr id="5" name="Picture 4" descr="A picture containing aircraft, balloon&#10;&#10;Description automatically generated">
            <a:extLst>
              <a:ext uri="{FF2B5EF4-FFF2-40B4-BE49-F238E27FC236}">
                <a16:creationId xmlns:a16="http://schemas.microsoft.com/office/drawing/2014/main" id="{0EB5365E-BCC6-44A8-B00F-DCF1F558E34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4500" r="24466" b="1"/>
          <a:stretch/>
        </p:blipFill>
        <p:spPr>
          <a:xfrm>
            <a:off x="20" y="-1"/>
            <a:ext cx="404620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1" name="Isosceles Triangle 1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B35CCC22-CD09-4940-A869-815A99DBDA50}"/>
              </a:ext>
            </a:extLst>
          </p:cNvPr>
          <p:cNvSpPr txBox="1"/>
          <p:nvPr/>
        </p:nvSpPr>
        <p:spPr>
          <a:xfrm>
            <a:off x="6617347" y="6657945"/>
            <a:ext cx="2526653"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minorkeystone3205.wikidot.com/">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AU" sz="700">
              <a:solidFill>
                <a:srgbClr val="FFFFFF"/>
              </a:solidFill>
            </a:endParaRPr>
          </a:p>
        </p:txBody>
      </p:sp>
    </p:spTree>
    <p:extLst>
      <p:ext uri="{BB962C8B-B14F-4D97-AF65-F5344CB8AC3E}">
        <p14:creationId xmlns:p14="http://schemas.microsoft.com/office/powerpoint/2010/main" val="127134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UV radiation</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73198" y="2204864"/>
            <a:ext cx="7261055" cy="2944459"/>
          </a:xfrm>
        </p:spPr>
        <p:txBody>
          <a:bodyPr>
            <a:normAutofit/>
          </a:bodyPr>
          <a:lstStyle/>
          <a:p>
            <a:pPr marL="0" indent="0">
              <a:buNone/>
            </a:pPr>
            <a:endParaRPr lang="en-AU" dirty="0"/>
          </a:p>
          <a:p>
            <a:pPr marL="0" indent="0">
              <a:buNone/>
            </a:pPr>
            <a:endParaRPr lang="en-AU" dirty="0"/>
          </a:p>
        </p:txBody>
      </p:sp>
      <p:sp>
        <p:nvSpPr>
          <p:cNvPr id="3" name="Rectangle 2">
            <a:extLst>
              <a:ext uri="{FF2B5EF4-FFF2-40B4-BE49-F238E27FC236}">
                <a16:creationId xmlns:a16="http://schemas.microsoft.com/office/drawing/2014/main" id="{AB4F53F3-5CC3-41AE-94CF-577ED6077FAE}"/>
              </a:ext>
            </a:extLst>
          </p:cNvPr>
          <p:cNvSpPr/>
          <p:nvPr/>
        </p:nvSpPr>
        <p:spPr>
          <a:xfrm>
            <a:off x="683568" y="1697757"/>
            <a:ext cx="7261054" cy="2231380"/>
          </a:xfrm>
          <a:prstGeom prst="rect">
            <a:avLst/>
          </a:prstGeom>
        </p:spPr>
        <p:txBody>
          <a:bodyPr wrap="square">
            <a:spAutoFit/>
          </a:bodyPr>
          <a:lstStyle/>
          <a:p>
            <a:pPr marL="342900" lvl="0" indent="-342900">
              <a:spcBef>
                <a:spcPts val="1000"/>
              </a:spcBef>
              <a:buClr>
                <a:srgbClr val="90C226"/>
              </a:buClr>
              <a:buSzPct val="80000"/>
              <a:buFont typeface="Wingdings 3" charset="2"/>
              <a:buChar char=""/>
            </a:pPr>
            <a:r>
              <a:rPr lang="en-US" u="sng" dirty="0">
                <a:solidFill>
                  <a:prstClr val="black">
                    <a:lumMod val="75000"/>
                    <a:lumOff val="25000"/>
                  </a:prstClr>
                </a:solidFill>
              </a:rPr>
              <a:t>UV Radiation </a:t>
            </a:r>
          </a:p>
          <a:p>
            <a:pPr marL="742950" lvl="1" indent="-285750">
              <a:spcBef>
                <a:spcPts val="1000"/>
              </a:spcBef>
              <a:buClr>
                <a:srgbClr val="90C226"/>
              </a:buClr>
              <a:buSzPct val="80000"/>
              <a:buFont typeface="Wingdings 3" charset="2"/>
              <a:buChar char=""/>
            </a:pPr>
            <a:r>
              <a:rPr lang="en-US" sz="1600" dirty="0">
                <a:solidFill>
                  <a:prstClr val="black">
                    <a:lumMod val="75000"/>
                    <a:lumOff val="25000"/>
                  </a:prstClr>
                </a:solidFill>
              </a:rPr>
              <a:t>High energy rays most commonly coming from the sun</a:t>
            </a:r>
          </a:p>
          <a:p>
            <a:pPr marL="742950" lvl="1" indent="-285750">
              <a:spcBef>
                <a:spcPts val="1000"/>
              </a:spcBef>
              <a:buClr>
                <a:srgbClr val="90C226"/>
              </a:buClr>
              <a:buSzPct val="80000"/>
              <a:buFont typeface="Wingdings 3" charset="2"/>
              <a:buChar char=""/>
            </a:pPr>
            <a:r>
              <a:rPr lang="en-US" sz="1600" dirty="0">
                <a:solidFill>
                  <a:prstClr val="black">
                    <a:lumMod val="75000"/>
                    <a:lumOff val="25000"/>
                  </a:prstClr>
                </a:solidFill>
              </a:rPr>
              <a:t>Low exposure – Vit D deficiency (can lead to osteoporosis/rickets) </a:t>
            </a:r>
          </a:p>
          <a:p>
            <a:pPr marL="742950" lvl="1" indent="-285750">
              <a:spcBef>
                <a:spcPts val="1000"/>
              </a:spcBef>
              <a:buClr>
                <a:srgbClr val="90C226"/>
              </a:buClr>
              <a:buSzPct val="80000"/>
              <a:buFont typeface="Wingdings 3" charset="2"/>
              <a:buChar char=""/>
            </a:pPr>
            <a:r>
              <a:rPr lang="en-US" sz="1600" dirty="0">
                <a:solidFill>
                  <a:prstClr val="black">
                    <a:lumMod val="75000"/>
                    <a:lumOff val="25000"/>
                  </a:prstClr>
                </a:solidFill>
              </a:rPr>
              <a:t>High exposure – Strong epidemiology link between high exposure and chronic skin/eye disease (cancers). In 2016, an estimated 13,280 new </a:t>
            </a:r>
            <a:r>
              <a:rPr lang="en-US" sz="1600" b="1" dirty="0">
                <a:solidFill>
                  <a:prstClr val="black">
                    <a:lumMod val="75000"/>
                    <a:lumOff val="25000"/>
                  </a:prstClr>
                </a:solidFill>
              </a:rPr>
              <a:t>cases</a:t>
            </a:r>
            <a:r>
              <a:rPr lang="en-US" sz="1600" dirty="0">
                <a:solidFill>
                  <a:prstClr val="black">
                    <a:lumMod val="75000"/>
                    <a:lumOff val="25000"/>
                  </a:prstClr>
                </a:solidFill>
              </a:rPr>
              <a:t> of melanoma will be diagnosed in </a:t>
            </a:r>
            <a:r>
              <a:rPr lang="en-US" sz="1600" b="1" dirty="0">
                <a:solidFill>
                  <a:prstClr val="black">
                    <a:lumMod val="75000"/>
                    <a:lumOff val="25000"/>
                  </a:prstClr>
                </a:solidFill>
              </a:rPr>
              <a:t>Australia</a:t>
            </a:r>
            <a:r>
              <a:rPr lang="en-US" sz="1600" dirty="0">
                <a:solidFill>
                  <a:prstClr val="black">
                    <a:lumMod val="75000"/>
                    <a:lumOff val="25000"/>
                  </a:prstClr>
                </a:solidFill>
              </a:rPr>
              <a:t>, and 1,770 people will die from this disease</a:t>
            </a:r>
          </a:p>
        </p:txBody>
      </p:sp>
      <p:pic>
        <p:nvPicPr>
          <p:cNvPr id="7" name="Picture 6" descr="A close up of text on a white background&#10;&#10;Description automatically generated">
            <a:extLst>
              <a:ext uri="{FF2B5EF4-FFF2-40B4-BE49-F238E27FC236}">
                <a16:creationId xmlns:a16="http://schemas.microsoft.com/office/drawing/2014/main" id="{D1E2E98E-9F9D-415F-A558-5898033F4BA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004048" y="3747622"/>
            <a:ext cx="2680523" cy="2084851"/>
          </a:xfrm>
          <a:prstGeom prst="rect">
            <a:avLst/>
          </a:prstGeom>
        </p:spPr>
      </p:pic>
      <p:sp>
        <p:nvSpPr>
          <p:cNvPr id="8" name="TextBox 7">
            <a:extLst>
              <a:ext uri="{FF2B5EF4-FFF2-40B4-BE49-F238E27FC236}">
                <a16:creationId xmlns:a16="http://schemas.microsoft.com/office/drawing/2014/main" id="{4CBDBFF1-5036-4F9A-93EF-26D87E1AB7E0}"/>
              </a:ext>
            </a:extLst>
          </p:cNvPr>
          <p:cNvSpPr txBox="1"/>
          <p:nvPr/>
        </p:nvSpPr>
        <p:spPr>
          <a:xfrm>
            <a:off x="5004048" y="6013330"/>
            <a:ext cx="2680523" cy="369332"/>
          </a:xfrm>
          <a:prstGeom prst="rect">
            <a:avLst/>
          </a:prstGeom>
          <a:noFill/>
        </p:spPr>
        <p:txBody>
          <a:bodyPr wrap="square" rtlCol="0">
            <a:spAutoFit/>
          </a:bodyPr>
          <a:lstStyle/>
          <a:p>
            <a:r>
              <a:rPr lang="en-AU" sz="900">
                <a:hlinkClick r:id="rId4" tooltip="https://2012books.lardbucket.org/books/regional-geography-of-the-world-globalization-people-and-places/s16-02-antarctica.html"/>
              </a:rPr>
              <a:t>This Photo</a:t>
            </a:r>
            <a:r>
              <a:rPr lang="en-AU" sz="900"/>
              <a:t> by Unknown Author is licensed under </a:t>
            </a:r>
            <a:r>
              <a:rPr lang="en-AU" sz="900">
                <a:hlinkClick r:id="rId5" tooltip="https://creativecommons.org/licenses/by-nc-sa/3.0/"/>
              </a:rPr>
              <a:t>CC BY-SA-NC</a:t>
            </a:r>
            <a:endParaRPr lang="en-AU" sz="900"/>
          </a:p>
        </p:txBody>
      </p:sp>
    </p:spTree>
    <p:extLst>
      <p:ext uri="{BB962C8B-B14F-4D97-AF65-F5344CB8AC3E}">
        <p14:creationId xmlns:p14="http://schemas.microsoft.com/office/powerpoint/2010/main" val="7876940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Air Quality</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Content Placeholder 5">
            <a:extLst>
              <a:ext uri="{FF2B5EF4-FFF2-40B4-BE49-F238E27FC236}">
                <a16:creationId xmlns:a16="http://schemas.microsoft.com/office/drawing/2014/main" id="{8C21243B-989C-4536-BF60-E669EEBE0AB1}"/>
              </a:ext>
            </a:extLst>
          </p:cNvPr>
          <p:cNvSpPr>
            <a:spLocks noGrp="1"/>
          </p:cNvSpPr>
          <p:nvPr>
            <p:ph idx="1"/>
          </p:nvPr>
        </p:nvSpPr>
        <p:spPr/>
        <p:txBody>
          <a:bodyPr/>
          <a:lstStyle/>
          <a:p>
            <a:pPr lvl="1">
              <a:buFont typeface="Wingdings" panose="05000000000000000000" pitchFamily="2" charset="2"/>
              <a:buChar char="Ø"/>
            </a:pPr>
            <a:r>
              <a:rPr lang="en-US" dirty="0"/>
              <a:t>Pollution in atmosphere </a:t>
            </a:r>
          </a:p>
          <a:p>
            <a:pPr lvl="1">
              <a:buFont typeface="Wingdings" panose="05000000000000000000" pitchFamily="2" charset="2"/>
              <a:buChar char="Ø"/>
            </a:pPr>
            <a:r>
              <a:rPr lang="en-US" dirty="0"/>
              <a:t>Increase CO2 and other gases</a:t>
            </a:r>
          </a:p>
          <a:p>
            <a:pPr lvl="1">
              <a:buFont typeface="Wingdings" panose="05000000000000000000" pitchFamily="2" charset="2"/>
              <a:buChar char="Ø"/>
            </a:pPr>
            <a:r>
              <a:rPr lang="en-US" dirty="0"/>
              <a:t>Most common adverse health outcomes</a:t>
            </a:r>
          </a:p>
          <a:p>
            <a:pPr marL="1200150" lvl="2" indent="-285750">
              <a:buFont typeface="Wingdings" panose="05000000000000000000" pitchFamily="2" charset="2"/>
              <a:buChar char="Ø"/>
            </a:pPr>
            <a:r>
              <a:rPr lang="en-US" dirty="0"/>
              <a:t>Disorders of the respiratory system and cardiovascular system</a:t>
            </a:r>
          </a:p>
          <a:p>
            <a:endParaRPr lang="en-AU" dirty="0"/>
          </a:p>
        </p:txBody>
      </p:sp>
      <p:pic>
        <p:nvPicPr>
          <p:cNvPr id="11" name="Picture 10" descr="A view of a city at sunset&#10;&#10;Description automatically generated">
            <a:extLst>
              <a:ext uri="{FF2B5EF4-FFF2-40B4-BE49-F238E27FC236}">
                <a16:creationId xmlns:a16="http://schemas.microsoft.com/office/drawing/2014/main" id="{ADF97D26-7CBD-4CC6-8AA9-8AC4E0A039D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407005" y="3861048"/>
            <a:ext cx="5017740" cy="2634314"/>
          </a:xfrm>
          <a:prstGeom prst="rect">
            <a:avLst/>
          </a:prstGeom>
        </p:spPr>
      </p:pic>
      <p:sp>
        <p:nvSpPr>
          <p:cNvPr id="13" name="TextBox 12">
            <a:extLst>
              <a:ext uri="{FF2B5EF4-FFF2-40B4-BE49-F238E27FC236}">
                <a16:creationId xmlns:a16="http://schemas.microsoft.com/office/drawing/2014/main" id="{95246FF1-6359-4753-95FA-532892B904D1}"/>
              </a:ext>
            </a:extLst>
          </p:cNvPr>
          <p:cNvSpPr txBox="1"/>
          <p:nvPr/>
        </p:nvSpPr>
        <p:spPr>
          <a:xfrm>
            <a:off x="2407005" y="6577538"/>
            <a:ext cx="5017740" cy="230832"/>
          </a:xfrm>
          <a:prstGeom prst="rect">
            <a:avLst/>
          </a:prstGeom>
          <a:noFill/>
        </p:spPr>
        <p:txBody>
          <a:bodyPr wrap="square" rtlCol="0">
            <a:spAutoFit/>
          </a:bodyPr>
          <a:lstStyle/>
          <a:p>
            <a:r>
              <a:rPr lang="en-AU" sz="900">
                <a:hlinkClick r:id="rId4" tooltip="https://futurism.com/polluted-cities-clean-air-status-symbol"/>
              </a:rPr>
              <a:t>This Photo</a:t>
            </a:r>
            <a:r>
              <a:rPr lang="en-AU" sz="900"/>
              <a:t> by Unknown Author is licensed under </a:t>
            </a:r>
            <a:r>
              <a:rPr lang="en-AU" sz="900">
                <a:hlinkClick r:id="rId5" tooltip="https://creativecommons.org/licenses/by-nc/3.0/"/>
              </a:rPr>
              <a:t>CC BY-NC</a:t>
            </a:r>
            <a:endParaRPr lang="en-AU" sz="900"/>
          </a:p>
        </p:txBody>
      </p:sp>
    </p:spTree>
    <p:extLst>
      <p:ext uri="{BB962C8B-B14F-4D97-AF65-F5344CB8AC3E}">
        <p14:creationId xmlns:p14="http://schemas.microsoft.com/office/powerpoint/2010/main" val="20953811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Vector Agents</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73198" y="2204864"/>
            <a:ext cx="7261055" cy="2944459"/>
          </a:xfrm>
        </p:spPr>
        <p:txBody>
          <a:bodyPr>
            <a:normAutofit/>
          </a:bodyPr>
          <a:lstStyle/>
          <a:p>
            <a:pPr marL="0" indent="0">
              <a:buNone/>
            </a:pPr>
            <a:endParaRPr lang="en-AU" dirty="0"/>
          </a:p>
          <a:p>
            <a:pPr marL="0" indent="0">
              <a:buNone/>
            </a:pPr>
            <a:endParaRPr lang="en-AU" dirty="0"/>
          </a:p>
        </p:txBody>
      </p:sp>
      <p:sp>
        <p:nvSpPr>
          <p:cNvPr id="5" name="Rectangle 4">
            <a:extLst>
              <a:ext uri="{FF2B5EF4-FFF2-40B4-BE49-F238E27FC236}">
                <a16:creationId xmlns:a16="http://schemas.microsoft.com/office/drawing/2014/main" id="{4282675A-9052-4AE9-96E5-B1342951FB0A}"/>
              </a:ext>
            </a:extLst>
          </p:cNvPr>
          <p:cNvSpPr/>
          <p:nvPr/>
        </p:nvSpPr>
        <p:spPr>
          <a:xfrm>
            <a:off x="631948" y="1556792"/>
            <a:ext cx="7738854" cy="2954655"/>
          </a:xfrm>
          <a:prstGeom prst="rect">
            <a:avLst/>
          </a:prstGeom>
        </p:spPr>
        <p:txBody>
          <a:bodyPr wrap="square">
            <a:spAutoFit/>
          </a:bodyPr>
          <a:lstStyle/>
          <a:p>
            <a:r>
              <a:rPr lang="en-US" sz="2400" u="sng" dirty="0">
                <a:hlinkClick r:id="rId3"/>
              </a:rPr>
              <a:t>Vector agents</a:t>
            </a:r>
            <a:endParaRPr lang="en-US" sz="2400" u="sng" dirty="0"/>
          </a:p>
          <a:p>
            <a:r>
              <a:rPr lang="en-US" dirty="0"/>
              <a:t>Organism that transmits a disease, parasite or infection from one host to another (Most common vector agent disease in Australia are caused by mosquitos)</a:t>
            </a:r>
          </a:p>
          <a:p>
            <a:endParaRPr lang="en-US" dirty="0"/>
          </a:p>
          <a:p>
            <a:r>
              <a:rPr lang="en-US" dirty="0"/>
              <a:t>Ross River and </a:t>
            </a:r>
            <a:r>
              <a:rPr lang="en-US" dirty="0" err="1"/>
              <a:t>Barmah</a:t>
            </a:r>
            <a:r>
              <a:rPr lang="en-US" dirty="0"/>
              <a:t> Forest Virus</a:t>
            </a:r>
          </a:p>
          <a:p>
            <a:r>
              <a:rPr lang="en-US" dirty="0">
                <a:hlinkClick r:id="rId4"/>
              </a:rPr>
              <a:t>https://healthywa.wa.gov.au/Articles/N_R/Ross-River-virus-and-Barmah-Forest-virus</a:t>
            </a:r>
            <a:r>
              <a:rPr lang="en-US" dirty="0"/>
              <a:t> </a:t>
            </a:r>
          </a:p>
          <a:p>
            <a:endParaRPr lang="en-US" dirty="0"/>
          </a:p>
          <a:p>
            <a:r>
              <a:rPr lang="en-US" dirty="0"/>
              <a:t>Malaria - https://www.mydr.com.au/travel-health/malaria-overview</a:t>
            </a:r>
          </a:p>
        </p:txBody>
      </p:sp>
      <p:pic>
        <p:nvPicPr>
          <p:cNvPr id="9" name="Picture 2" descr="Image result for mosquito">
            <a:extLst>
              <a:ext uri="{FF2B5EF4-FFF2-40B4-BE49-F238E27FC236}">
                <a16:creationId xmlns:a16="http://schemas.microsoft.com/office/drawing/2014/main" id="{5CAA28ED-0956-4191-9782-0D105FD970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7601" y="4665659"/>
            <a:ext cx="2232248" cy="167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490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Food and Water Quality</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73198" y="2204864"/>
            <a:ext cx="7261055" cy="2944459"/>
          </a:xfrm>
        </p:spPr>
        <p:txBody>
          <a:bodyPr>
            <a:normAutofit/>
          </a:bodyPr>
          <a:lstStyle/>
          <a:p>
            <a:pPr marL="0" indent="0">
              <a:buNone/>
            </a:pPr>
            <a:endParaRPr lang="en-AU" dirty="0"/>
          </a:p>
          <a:p>
            <a:pPr marL="0" indent="0">
              <a:buNone/>
            </a:pPr>
            <a:endParaRPr lang="en-AU" dirty="0"/>
          </a:p>
        </p:txBody>
      </p:sp>
      <p:sp>
        <p:nvSpPr>
          <p:cNvPr id="3" name="Rectangle 2">
            <a:extLst>
              <a:ext uri="{FF2B5EF4-FFF2-40B4-BE49-F238E27FC236}">
                <a16:creationId xmlns:a16="http://schemas.microsoft.com/office/drawing/2014/main" id="{6C047876-36DE-4C88-9FC3-B4BA6B118703}"/>
              </a:ext>
            </a:extLst>
          </p:cNvPr>
          <p:cNvSpPr/>
          <p:nvPr/>
        </p:nvSpPr>
        <p:spPr>
          <a:xfrm>
            <a:off x="395536" y="1451763"/>
            <a:ext cx="7838616" cy="2862322"/>
          </a:xfrm>
          <a:prstGeom prst="rect">
            <a:avLst/>
          </a:prstGeom>
        </p:spPr>
        <p:txBody>
          <a:bodyPr wrap="square">
            <a:spAutoFit/>
          </a:bodyPr>
          <a:lstStyle/>
          <a:p>
            <a:pPr marL="742950" lvl="1" indent="-285750">
              <a:buFont typeface="Wingdings" panose="05000000000000000000" pitchFamily="2" charset="2"/>
              <a:buChar char="Ø"/>
            </a:pPr>
            <a:r>
              <a:rPr lang="en-US" dirty="0"/>
              <a:t>Virus and bacteria present in food or water can be dangerous to health </a:t>
            </a:r>
          </a:p>
          <a:p>
            <a:pPr marL="742950" lvl="1" indent="-285750">
              <a:buFont typeface="Wingdings" panose="05000000000000000000" pitchFamily="2" charset="2"/>
              <a:buChar char="Ø"/>
            </a:pPr>
            <a:r>
              <a:rPr lang="en-US" dirty="0"/>
              <a:t>Salmonellosis – Bacteria causes fever, headaches, nausea, vomiting, abdominal pain, and </a:t>
            </a:r>
            <a:r>
              <a:rPr lang="en-US" dirty="0" err="1"/>
              <a:t>diarrhoea</a:t>
            </a:r>
            <a:r>
              <a:rPr lang="en-US" dirty="0"/>
              <a:t>. Occurs in eggs, poultry, and other meats, raw milk and chocolate. </a:t>
            </a:r>
          </a:p>
          <a:p>
            <a:pPr marL="742950" lvl="1" indent="-285750">
              <a:buFont typeface="Wingdings" panose="05000000000000000000" pitchFamily="2" charset="2"/>
              <a:buChar char="Ø"/>
            </a:pPr>
            <a:r>
              <a:rPr lang="en-US" dirty="0"/>
              <a:t>In 2010 there were</a:t>
            </a:r>
            <a:r>
              <a:rPr lang="en-AU" dirty="0"/>
              <a:t>15.9 million foodborne cases reported annually in Australia (Kirk et al, 2014)</a:t>
            </a:r>
          </a:p>
          <a:p>
            <a:pPr marL="742950" lvl="1" indent="-285750">
              <a:buFont typeface="Wingdings" panose="05000000000000000000" pitchFamily="2" charset="2"/>
              <a:buChar char="Ø"/>
            </a:pPr>
            <a:r>
              <a:rPr lang="en-US" dirty="0"/>
              <a:t>I</a:t>
            </a:r>
            <a:r>
              <a:rPr lang="en-AU" dirty="0"/>
              <a:t>n 2014 it was estimated that due to foodborne illness, Australia and New Zealand combined had a financial loss of approximately $1.289 billion and $86 million respectively (</a:t>
            </a:r>
            <a:r>
              <a:rPr lang="en-AU" dirty="0" err="1"/>
              <a:t>McLinden</a:t>
            </a:r>
            <a:r>
              <a:rPr lang="en-AU" dirty="0"/>
              <a:t> et al, 2014)</a:t>
            </a:r>
            <a:endParaRPr lang="en-US" dirty="0"/>
          </a:p>
        </p:txBody>
      </p:sp>
    </p:spTree>
    <p:extLst>
      <p:ext uri="{BB962C8B-B14F-4D97-AF65-F5344CB8AC3E}">
        <p14:creationId xmlns:p14="http://schemas.microsoft.com/office/powerpoint/2010/main" val="2860327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fontScale="90000"/>
          </a:bodyPr>
          <a:lstStyle/>
          <a:p>
            <a:r>
              <a:rPr lang="en-US" dirty="0"/>
              <a:t>Features of the </a:t>
            </a:r>
            <a:r>
              <a:rPr lang="en-US" b="1" u="sng" dirty="0"/>
              <a:t>Man-Made</a:t>
            </a:r>
            <a:r>
              <a:rPr lang="en-US" dirty="0"/>
              <a:t> Environment</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55576" y="1628800"/>
            <a:ext cx="7261055" cy="2944459"/>
          </a:xfrm>
        </p:spPr>
        <p:txBody>
          <a:bodyPr>
            <a:normAutofit/>
          </a:bodyPr>
          <a:lstStyle/>
          <a:p>
            <a:pPr marL="0" indent="0">
              <a:buNone/>
            </a:pPr>
            <a:r>
              <a:rPr lang="en-AU" dirty="0"/>
              <a:t>How could the following man-made structures impact health?</a:t>
            </a:r>
          </a:p>
          <a:p>
            <a:pPr marL="0" indent="0">
              <a:buNone/>
            </a:pPr>
            <a:endParaRPr lang="en-AU" dirty="0"/>
          </a:p>
          <a:p>
            <a:pPr marL="0" indent="0">
              <a:buNone/>
            </a:pPr>
            <a:r>
              <a:rPr lang="en-AU" dirty="0"/>
              <a:t>Buildings? </a:t>
            </a:r>
          </a:p>
          <a:p>
            <a:pPr marL="0" indent="0">
              <a:buNone/>
            </a:pPr>
            <a:r>
              <a:rPr lang="en-AU" dirty="0"/>
              <a:t>Roads?</a:t>
            </a:r>
          </a:p>
          <a:p>
            <a:pPr marL="0" indent="0">
              <a:buNone/>
            </a:pPr>
            <a:r>
              <a:rPr lang="en-AU" dirty="0"/>
              <a:t>Other transport routes?</a:t>
            </a:r>
          </a:p>
          <a:p>
            <a:pPr marL="0" indent="0">
              <a:buNone/>
            </a:pPr>
            <a:r>
              <a:rPr lang="en-AU" dirty="0"/>
              <a:t>Waste disposal systems?</a:t>
            </a:r>
          </a:p>
          <a:p>
            <a:pPr marL="0" indent="0">
              <a:buNone/>
            </a:pPr>
            <a:endParaRPr lang="en-AU" dirty="0"/>
          </a:p>
          <a:p>
            <a:pPr marL="0" indent="0">
              <a:buNone/>
            </a:pPr>
            <a:endParaRPr lang="en-AU" dirty="0"/>
          </a:p>
          <a:p>
            <a:pPr marL="0" indent="0">
              <a:buNone/>
            </a:pPr>
            <a:endParaRPr lang="en-AU" dirty="0"/>
          </a:p>
        </p:txBody>
      </p:sp>
      <p:pic>
        <p:nvPicPr>
          <p:cNvPr id="5" name="Picture 4" descr="A close up of a sign&#10;&#10;Description automatically generated">
            <a:extLst>
              <a:ext uri="{FF2B5EF4-FFF2-40B4-BE49-F238E27FC236}">
                <a16:creationId xmlns:a16="http://schemas.microsoft.com/office/drawing/2014/main" id="{9C30C918-99BB-4177-9B71-909DFB5CF9F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995936" y="2453987"/>
            <a:ext cx="3932498" cy="3141390"/>
          </a:xfrm>
          <a:prstGeom prst="rect">
            <a:avLst/>
          </a:prstGeom>
        </p:spPr>
      </p:pic>
      <p:sp>
        <p:nvSpPr>
          <p:cNvPr id="6" name="TextBox 5">
            <a:extLst>
              <a:ext uri="{FF2B5EF4-FFF2-40B4-BE49-F238E27FC236}">
                <a16:creationId xmlns:a16="http://schemas.microsoft.com/office/drawing/2014/main" id="{9DFC56BE-FC0A-4146-B53E-883C88A42097}"/>
              </a:ext>
            </a:extLst>
          </p:cNvPr>
          <p:cNvSpPr txBox="1"/>
          <p:nvPr/>
        </p:nvSpPr>
        <p:spPr>
          <a:xfrm>
            <a:off x="3995936" y="5739877"/>
            <a:ext cx="3932498" cy="230832"/>
          </a:xfrm>
          <a:prstGeom prst="rect">
            <a:avLst/>
          </a:prstGeom>
          <a:noFill/>
        </p:spPr>
        <p:txBody>
          <a:bodyPr wrap="square" rtlCol="0">
            <a:spAutoFit/>
          </a:bodyPr>
          <a:lstStyle/>
          <a:p>
            <a:r>
              <a:rPr lang="en-AU" sz="900">
                <a:hlinkClick r:id="rId4" tooltip="https://www.flickr.com/photos/thirtyfootscrew/7522416678"/>
              </a:rPr>
              <a:t>This Photo</a:t>
            </a:r>
            <a:r>
              <a:rPr lang="en-AU" sz="900"/>
              <a:t> by Unknown Author is licensed under </a:t>
            </a:r>
            <a:r>
              <a:rPr lang="en-AU" sz="900">
                <a:hlinkClick r:id="rId5" tooltip="https://creativecommons.org/licenses/by-nc-sa/3.0/"/>
              </a:rPr>
              <a:t>CC BY-SA-NC</a:t>
            </a:r>
            <a:endParaRPr lang="en-AU" sz="900"/>
          </a:p>
        </p:txBody>
      </p:sp>
    </p:spTree>
    <p:extLst>
      <p:ext uri="{BB962C8B-B14F-4D97-AF65-F5344CB8AC3E}">
        <p14:creationId xmlns:p14="http://schemas.microsoft.com/office/powerpoint/2010/main" val="3247605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fontScale="90000"/>
          </a:bodyPr>
          <a:lstStyle/>
          <a:p>
            <a:r>
              <a:rPr lang="en-US" dirty="0"/>
              <a:t>TEXTBOOK pages 18-20</a:t>
            </a:r>
            <a:br>
              <a:rPr lang="en-US" dirty="0"/>
            </a:b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Content Placeholder 5">
            <a:extLst>
              <a:ext uri="{FF2B5EF4-FFF2-40B4-BE49-F238E27FC236}">
                <a16:creationId xmlns:a16="http://schemas.microsoft.com/office/drawing/2014/main" id="{8C21243B-989C-4536-BF60-E669EEBE0AB1}"/>
              </a:ext>
            </a:extLst>
          </p:cNvPr>
          <p:cNvSpPr>
            <a:spLocks noGrp="1"/>
          </p:cNvSpPr>
          <p:nvPr>
            <p:ph idx="1"/>
          </p:nvPr>
        </p:nvSpPr>
        <p:spPr>
          <a:xfrm>
            <a:off x="899592" y="1554827"/>
            <a:ext cx="6347714" cy="3880773"/>
          </a:xfrm>
        </p:spPr>
        <p:txBody>
          <a:bodyPr>
            <a:normAutofit/>
          </a:bodyPr>
          <a:lstStyle/>
          <a:p>
            <a:r>
              <a:rPr lang="en-US" dirty="0"/>
              <a:t>Indoor Air quality </a:t>
            </a:r>
          </a:p>
          <a:p>
            <a:r>
              <a:rPr lang="en-US" dirty="0"/>
              <a:t>Walkability </a:t>
            </a:r>
          </a:p>
          <a:p>
            <a:r>
              <a:rPr lang="en-US" dirty="0"/>
              <a:t>Transport </a:t>
            </a:r>
          </a:p>
          <a:p>
            <a:r>
              <a:rPr lang="en-US" dirty="0"/>
              <a:t>Green space</a:t>
            </a:r>
          </a:p>
          <a:p>
            <a:r>
              <a:rPr lang="en-US" dirty="0"/>
              <a:t>Environmental noise </a:t>
            </a:r>
          </a:p>
          <a:p>
            <a:r>
              <a:rPr lang="en-US" dirty="0"/>
              <a:t>Housing </a:t>
            </a:r>
          </a:p>
          <a:p>
            <a:pPr lvl="1"/>
            <a:r>
              <a:rPr lang="en-US" dirty="0"/>
              <a:t>Swan River </a:t>
            </a:r>
            <a:r>
              <a:rPr lang="en-US" dirty="0">
                <a:hlinkClick r:id="rId3"/>
              </a:rPr>
              <a:t>https://thewest.com.au/news/wa/welshpool-chemical-spill-warning-issued-for-residents-and-workers-ng-b88353754z</a:t>
            </a:r>
            <a:endParaRPr lang="en-US" dirty="0"/>
          </a:p>
          <a:p>
            <a:r>
              <a:rPr lang="en-US" dirty="0"/>
              <a:t>Waste Products</a:t>
            </a:r>
          </a:p>
        </p:txBody>
      </p:sp>
    </p:spTree>
    <p:extLst>
      <p:ext uri="{BB962C8B-B14F-4D97-AF65-F5344CB8AC3E}">
        <p14:creationId xmlns:p14="http://schemas.microsoft.com/office/powerpoint/2010/main" val="41257799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fontScale="90000"/>
          </a:bodyPr>
          <a:lstStyle/>
          <a:p>
            <a:r>
              <a:rPr lang="en-US"/>
              <a:t>Climate Change in Australia</a:t>
            </a:r>
            <a:br>
              <a:rPr lang="en-US"/>
            </a:b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Content Placeholder 5">
            <a:extLst>
              <a:ext uri="{FF2B5EF4-FFF2-40B4-BE49-F238E27FC236}">
                <a16:creationId xmlns:a16="http://schemas.microsoft.com/office/drawing/2014/main" id="{8C21243B-989C-4536-BF60-E669EEBE0AB1}"/>
              </a:ext>
            </a:extLst>
          </p:cNvPr>
          <p:cNvSpPr>
            <a:spLocks noGrp="1"/>
          </p:cNvSpPr>
          <p:nvPr>
            <p:ph idx="1"/>
          </p:nvPr>
        </p:nvSpPr>
        <p:spPr>
          <a:xfrm>
            <a:off x="899592" y="1554827"/>
            <a:ext cx="6347714" cy="938069"/>
          </a:xfrm>
        </p:spPr>
        <p:txBody>
          <a:bodyPr>
            <a:normAutofit/>
          </a:bodyPr>
          <a:lstStyle/>
          <a:p>
            <a:pPr marL="0" indent="0">
              <a:buNone/>
            </a:pPr>
            <a:r>
              <a:rPr lang="en-AU" dirty="0">
                <a:solidFill>
                  <a:schemeClr val="bg1"/>
                </a:solidFill>
                <a:hlinkClick r:id="rId3"/>
              </a:rPr>
              <a:t>https://www.abc.net.au/news/2020-01-14/bureau-of-meteorology-chart-shows-how-temperatures-soared/11857404</a:t>
            </a:r>
            <a:endParaRPr lang="en-AU" dirty="0">
              <a:solidFill>
                <a:schemeClr val="bg1"/>
              </a:solidFill>
            </a:endParaRPr>
          </a:p>
          <a:p>
            <a:endParaRPr lang="en-US" dirty="0"/>
          </a:p>
        </p:txBody>
      </p:sp>
      <p:pic>
        <p:nvPicPr>
          <p:cNvPr id="7" name="Picture 6">
            <a:extLst>
              <a:ext uri="{FF2B5EF4-FFF2-40B4-BE49-F238E27FC236}">
                <a16:creationId xmlns:a16="http://schemas.microsoft.com/office/drawing/2014/main" id="{A40E3649-3B68-4CF3-B5AC-037E19DDCABC}"/>
              </a:ext>
            </a:extLst>
          </p:cNvPr>
          <p:cNvPicPr>
            <a:picLocks noChangeAspect="1"/>
          </p:cNvPicPr>
          <p:nvPr/>
        </p:nvPicPr>
        <p:blipFill>
          <a:blip r:embed="rId4"/>
          <a:stretch>
            <a:fillRect/>
          </a:stretch>
        </p:blipFill>
        <p:spPr>
          <a:xfrm>
            <a:off x="3563888" y="2276872"/>
            <a:ext cx="3857625" cy="4262569"/>
          </a:xfrm>
          <a:prstGeom prst="rect">
            <a:avLst/>
          </a:prstGeom>
        </p:spPr>
      </p:pic>
    </p:spTree>
    <p:extLst>
      <p:ext uri="{BB962C8B-B14F-4D97-AF65-F5344CB8AC3E}">
        <p14:creationId xmlns:p14="http://schemas.microsoft.com/office/powerpoint/2010/main" val="9298471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81353"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82600" y="816638"/>
            <a:ext cx="2525519" cy="5224724"/>
          </a:xfrm>
        </p:spPr>
        <p:txBody>
          <a:bodyPr anchor="ctr">
            <a:normAutofit/>
          </a:bodyPr>
          <a:lstStyle/>
          <a:p>
            <a:r>
              <a:rPr lang="en-US" dirty="0"/>
              <a:t>Chinese Cancer Villages</a:t>
            </a:r>
            <a:endParaRPr lang="en-AU" dirty="0"/>
          </a:p>
        </p:txBody>
      </p:sp>
      <p:sp>
        <p:nvSpPr>
          <p:cNvPr id="3" name="Content Placeholder 2"/>
          <p:cNvSpPr>
            <a:spLocks noGrp="1"/>
          </p:cNvSpPr>
          <p:nvPr>
            <p:ph idx="1"/>
          </p:nvPr>
        </p:nvSpPr>
        <p:spPr>
          <a:xfrm>
            <a:off x="3490721" y="816638"/>
            <a:ext cx="3464779" cy="5224724"/>
          </a:xfrm>
        </p:spPr>
        <p:txBody>
          <a:bodyPr anchor="ctr">
            <a:normAutofit/>
          </a:bodyPr>
          <a:lstStyle/>
          <a:p>
            <a:r>
              <a:rPr lang="en-AU" dirty="0">
                <a:hlinkClick r:id="rId2"/>
              </a:rPr>
              <a:t>https://www.youtube.com/watch?v=-rj9Wx_jg40</a:t>
            </a:r>
            <a:endParaRPr lang="en-AU" dirty="0"/>
          </a:p>
          <a:p>
            <a:r>
              <a:rPr lang="en-US" dirty="0"/>
              <a:t>15 mins</a:t>
            </a:r>
          </a:p>
          <a:p>
            <a:r>
              <a:rPr lang="en-US" dirty="0"/>
              <a:t>Bring tissues</a:t>
            </a:r>
          </a:p>
        </p:txBody>
      </p:sp>
    </p:spTree>
    <p:extLst>
      <p:ext uri="{BB962C8B-B14F-4D97-AF65-F5344CB8AC3E}">
        <p14:creationId xmlns:p14="http://schemas.microsoft.com/office/powerpoint/2010/main" val="35711177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Sources</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73198" y="1556792"/>
            <a:ext cx="7261055" cy="3600400"/>
          </a:xfrm>
        </p:spPr>
        <p:txBody>
          <a:bodyPr>
            <a:normAutofit lnSpcReduction="10000"/>
          </a:bodyPr>
          <a:lstStyle/>
          <a:p>
            <a:pPr marL="0" indent="0">
              <a:buNone/>
            </a:pPr>
            <a:r>
              <a:rPr lang="en-US" dirty="0"/>
              <a:t>Lockhart, E. (2010). </a:t>
            </a:r>
            <a:r>
              <a:rPr lang="en-US" i="1" dirty="0"/>
              <a:t>Health Studies Stage 2A-b. </a:t>
            </a:r>
            <a:r>
              <a:rPr lang="en-US" dirty="0"/>
              <a:t>Madeley: Print Publishing.</a:t>
            </a:r>
          </a:p>
          <a:p>
            <a:pPr marL="0" indent="0">
              <a:buNone/>
            </a:pPr>
            <a:r>
              <a:rPr lang="en-US" dirty="0"/>
              <a:t>Image from:</a:t>
            </a:r>
          </a:p>
          <a:p>
            <a:pPr marL="0" indent="0">
              <a:buNone/>
            </a:pPr>
            <a:r>
              <a:rPr lang="en-AU" dirty="0">
                <a:hlinkClick r:id="rId3"/>
              </a:rPr>
              <a:t>http://blog.tedmed.com/tag/social-determinants-of-health/</a:t>
            </a:r>
            <a:endParaRPr lang="en-AU" dirty="0"/>
          </a:p>
          <a:p>
            <a:pPr marL="0" indent="0">
              <a:buNone/>
            </a:pPr>
            <a:r>
              <a:rPr lang="en-AU" dirty="0"/>
              <a:t>Kirk, M., Ford, L., Glass, K., &amp; Hall, G. (2014). Foodborne Illness, Australia, Circa 2000 and Circa 2010. </a:t>
            </a:r>
            <a:r>
              <a:rPr lang="en-AU" i="1" dirty="0"/>
              <a:t>Emerging Infectious Diseases</a:t>
            </a:r>
            <a:r>
              <a:rPr lang="en-AU" dirty="0"/>
              <a:t>, </a:t>
            </a:r>
            <a:r>
              <a:rPr lang="en-AU" i="1" dirty="0"/>
              <a:t>20</a:t>
            </a:r>
            <a:r>
              <a:rPr lang="en-AU" dirty="0"/>
              <a:t>(11), 1857-1864. https://dx.doi.org/10.3201/eid2011.131315.</a:t>
            </a:r>
          </a:p>
          <a:p>
            <a:pPr marL="0" indent="0">
              <a:buNone/>
            </a:pPr>
            <a:r>
              <a:rPr lang="en-AU" dirty="0" err="1"/>
              <a:t>McLinden</a:t>
            </a:r>
            <a:r>
              <a:rPr lang="en-AU" dirty="0"/>
              <a:t>, T., </a:t>
            </a:r>
            <a:r>
              <a:rPr lang="en-AU" dirty="0" err="1"/>
              <a:t>Sargeant</a:t>
            </a:r>
            <a:r>
              <a:rPr lang="en-AU" dirty="0"/>
              <a:t>, J. M., Thomas, M. K., Papadopoulos, A., &amp; </a:t>
            </a:r>
            <a:r>
              <a:rPr lang="en-AU" dirty="0" err="1"/>
              <a:t>Fazil</a:t>
            </a:r>
            <a:r>
              <a:rPr lang="en-AU" dirty="0"/>
              <a:t>, A. (2014). Component costs of foodborne illness: a scoping review. </a:t>
            </a:r>
            <a:r>
              <a:rPr lang="en-AU" i="1" dirty="0"/>
              <a:t>BMC public health</a:t>
            </a:r>
            <a:r>
              <a:rPr lang="en-AU" dirty="0"/>
              <a:t>, </a:t>
            </a:r>
            <a:r>
              <a:rPr lang="en-AU" i="1" dirty="0"/>
              <a:t>14</a:t>
            </a:r>
            <a:r>
              <a:rPr lang="en-AU" dirty="0"/>
              <a:t>, 509. doi:10.1186/1471-2458-14-509</a:t>
            </a:r>
          </a:p>
          <a:p>
            <a:pPr marL="0" indent="0">
              <a:buNone/>
            </a:pPr>
            <a:endParaRPr lang="en-US" dirty="0"/>
          </a:p>
        </p:txBody>
      </p:sp>
    </p:spTree>
    <p:extLst>
      <p:ext uri="{BB962C8B-B14F-4D97-AF65-F5344CB8AC3E}">
        <p14:creationId xmlns:p14="http://schemas.microsoft.com/office/powerpoint/2010/main" val="15779994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65032"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99781" y="3681413"/>
            <a:ext cx="3572669"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93473" y="-8467"/>
            <a:ext cx="2255512"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947"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6616" y="3048000"/>
            <a:ext cx="2444750"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8241"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6115" y="3589867"/>
            <a:ext cx="1362870"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323528" y="609600"/>
            <a:ext cx="3240360" cy="5175624"/>
          </a:xfrm>
        </p:spPr>
        <p:txBody>
          <a:bodyPr anchor="ctr">
            <a:normAutofit/>
          </a:bodyPr>
          <a:lstStyle/>
          <a:p>
            <a:r>
              <a:rPr lang="en-US" dirty="0">
                <a:solidFill>
                  <a:schemeClr val="tx1">
                    <a:lumMod val="85000"/>
                    <a:lumOff val="15000"/>
                  </a:schemeClr>
                </a:solidFill>
              </a:rPr>
              <a:t>Socioeconomic Determinants of Health</a:t>
            </a:r>
            <a:endParaRPr lang="en-AU" dirty="0">
              <a:solidFill>
                <a:schemeClr val="tx1">
                  <a:lumMod val="85000"/>
                  <a:lumOff val="15000"/>
                </a:schemeClr>
              </a:solidFill>
            </a:endParaRP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1615" y="-8467"/>
            <a:ext cx="5332385"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4499992" y="776895"/>
            <a:ext cx="4524045" cy="5175624"/>
          </a:xfrm>
        </p:spPr>
        <p:txBody>
          <a:bodyPr anchor="ctr">
            <a:normAutofit fontScale="92500" lnSpcReduction="10000"/>
          </a:bodyPr>
          <a:lstStyle/>
          <a:p>
            <a:pPr marL="0" indent="0">
              <a:buNone/>
            </a:pPr>
            <a:r>
              <a:rPr lang="en-US" b="1" u="sng" dirty="0"/>
              <a:t>SYLLABUS:</a:t>
            </a:r>
          </a:p>
          <a:p>
            <a:pPr marL="0" indent="0">
              <a:buNone/>
            </a:pPr>
            <a:endParaRPr lang="en-US" b="1" u="sng" dirty="0"/>
          </a:p>
          <a:p>
            <a:pPr marL="0" indent="0">
              <a:buNone/>
            </a:pPr>
            <a:r>
              <a:rPr lang="en-US" dirty="0"/>
              <a:t>Socioeconomic</a:t>
            </a:r>
            <a:r>
              <a:rPr lang="en-AU" dirty="0"/>
              <a:t> </a:t>
            </a:r>
            <a:r>
              <a:rPr lang="en-US" dirty="0"/>
              <a:t>Determinants of Health:</a:t>
            </a:r>
          </a:p>
          <a:p>
            <a:pPr marL="285750" indent="-285750">
              <a:buClr>
                <a:schemeClr val="tx1"/>
              </a:buClr>
              <a:buFont typeface="Arial" panose="020B0604020202020204" pitchFamily="34" charset="0"/>
              <a:buChar char="•"/>
            </a:pPr>
            <a:r>
              <a:rPr lang="en-US" dirty="0"/>
              <a:t>Housing</a:t>
            </a:r>
          </a:p>
          <a:p>
            <a:pPr marL="285750" indent="-285750">
              <a:buClr>
                <a:schemeClr val="tx1"/>
              </a:buClr>
              <a:buFont typeface="Arial" panose="020B0604020202020204" pitchFamily="34" charset="0"/>
              <a:buChar char="•"/>
            </a:pPr>
            <a:r>
              <a:rPr lang="en-US" dirty="0"/>
              <a:t>Income</a:t>
            </a:r>
          </a:p>
          <a:p>
            <a:pPr marL="285750" indent="-285750">
              <a:buClr>
                <a:schemeClr val="tx1"/>
              </a:buClr>
              <a:buFont typeface="Arial" panose="020B0604020202020204" pitchFamily="34" charset="0"/>
              <a:buChar char="•"/>
            </a:pPr>
            <a:r>
              <a:rPr lang="en-US" dirty="0"/>
              <a:t>Family</a:t>
            </a:r>
          </a:p>
          <a:p>
            <a:pPr marL="285750" indent="-285750">
              <a:buClr>
                <a:schemeClr val="tx1"/>
              </a:buClr>
              <a:buFont typeface="Arial" panose="020B0604020202020204" pitchFamily="34" charset="0"/>
              <a:buChar char="•"/>
            </a:pPr>
            <a:r>
              <a:rPr lang="en-US" dirty="0"/>
              <a:t>Refugee/migration status</a:t>
            </a:r>
          </a:p>
          <a:p>
            <a:pPr marL="285750" indent="-285750">
              <a:buClr>
                <a:schemeClr val="tx1"/>
              </a:buClr>
              <a:buFont typeface="Arial" panose="020B0604020202020204" pitchFamily="34" charset="0"/>
              <a:buChar char="•"/>
            </a:pPr>
            <a:r>
              <a:rPr lang="en-US" dirty="0"/>
              <a:t>Access to services</a:t>
            </a:r>
          </a:p>
          <a:p>
            <a:pPr marL="285750" indent="-285750">
              <a:buClr>
                <a:schemeClr val="tx1"/>
              </a:buClr>
              <a:buFont typeface="Arial" panose="020B0604020202020204" pitchFamily="34" charset="0"/>
              <a:buChar char="•"/>
            </a:pPr>
            <a:r>
              <a:rPr lang="en-US" dirty="0"/>
              <a:t>Food security</a:t>
            </a:r>
          </a:p>
          <a:p>
            <a:pPr marL="285750" indent="-285750">
              <a:buClr>
                <a:schemeClr val="tx1"/>
              </a:buClr>
              <a:buFont typeface="Arial" panose="020B0604020202020204" pitchFamily="34" charset="0"/>
              <a:buChar char="•"/>
            </a:pPr>
            <a:r>
              <a:rPr lang="en-US" dirty="0"/>
              <a:t>Education</a:t>
            </a:r>
          </a:p>
          <a:p>
            <a:pPr marL="285750" indent="-285750">
              <a:buClr>
                <a:schemeClr val="tx1"/>
              </a:buClr>
              <a:buFont typeface="Arial" panose="020B0604020202020204" pitchFamily="34" charset="0"/>
              <a:buChar char="•"/>
            </a:pPr>
            <a:r>
              <a:rPr lang="en-US" dirty="0"/>
              <a:t>Employment</a:t>
            </a:r>
          </a:p>
          <a:p>
            <a:pPr marL="0" indent="0">
              <a:buClr>
                <a:schemeClr val="tx1"/>
              </a:buClr>
              <a:buNone/>
            </a:pPr>
            <a:r>
              <a:rPr lang="en-AU" dirty="0"/>
              <a:t>Impact on personal and community health status of social, environmental, socioeconomic and biomedical determinants of health</a:t>
            </a:r>
          </a:p>
          <a:p>
            <a:pPr marL="0" indent="0">
              <a:buClr>
                <a:schemeClr val="tx1"/>
              </a:buClr>
              <a:buNone/>
            </a:pPr>
            <a:endParaRPr lang="en-US" dirty="0"/>
          </a:p>
          <a:p>
            <a:pPr marL="285750" indent="-285750">
              <a:buClr>
                <a:schemeClr val="tx1"/>
              </a:buClr>
              <a:buFont typeface="Arial" panose="020B0604020202020204" pitchFamily="34" charset="0"/>
              <a:buChar char="•"/>
            </a:pPr>
            <a:endParaRPr lang="en-US" dirty="0"/>
          </a:p>
          <a:p>
            <a:endParaRPr lang="en-AU" dirty="0">
              <a:solidFill>
                <a:srgbClr val="FFFFFF"/>
              </a:solidFill>
            </a:endParaRPr>
          </a:p>
        </p:txBody>
      </p:sp>
    </p:spTree>
    <p:extLst>
      <p:ext uri="{BB962C8B-B14F-4D97-AF65-F5344CB8AC3E}">
        <p14:creationId xmlns:p14="http://schemas.microsoft.com/office/powerpoint/2010/main" val="21533982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28D499-D3DB-4A66-A4A5-A4B69D996C49}"/>
              </a:ext>
            </a:extLst>
          </p:cNvPr>
          <p:cNvSpPr>
            <a:spLocks noGrp="1"/>
          </p:cNvSpPr>
          <p:nvPr>
            <p:ph type="title"/>
          </p:nvPr>
        </p:nvSpPr>
        <p:spPr>
          <a:xfrm>
            <a:off x="965199" y="609601"/>
            <a:ext cx="7648121" cy="659159"/>
          </a:xfrm>
        </p:spPr>
        <p:txBody>
          <a:bodyPr>
            <a:normAutofit/>
          </a:bodyPr>
          <a:lstStyle/>
          <a:p>
            <a:pPr>
              <a:lnSpc>
                <a:spcPct val="90000"/>
              </a:lnSpc>
            </a:pPr>
            <a:r>
              <a:rPr lang="en-US" dirty="0"/>
              <a:t>What will this course look like?</a:t>
            </a:r>
            <a:endParaRPr lang="en-AU" dirty="0"/>
          </a:p>
        </p:txBody>
      </p:sp>
      <p:sp>
        <p:nvSpPr>
          <p:cNvPr id="26"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4428586-665B-4937-AFFD-CA26BF551C09}"/>
              </a:ext>
            </a:extLst>
          </p:cNvPr>
          <p:cNvSpPr>
            <a:spLocks noGrp="1"/>
          </p:cNvSpPr>
          <p:nvPr>
            <p:ph idx="1"/>
          </p:nvPr>
        </p:nvSpPr>
        <p:spPr>
          <a:xfrm>
            <a:off x="1403648" y="2072813"/>
            <a:ext cx="6408712" cy="3880773"/>
          </a:xfrm>
        </p:spPr>
        <p:txBody>
          <a:bodyPr/>
          <a:lstStyle/>
          <a:p>
            <a:r>
              <a:rPr lang="en-US" dirty="0"/>
              <a:t>5 periods per week</a:t>
            </a:r>
          </a:p>
          <a:p>
            <a:r>
              <a:rPr lang="en-US" dirty="0"/>
              <a:t>Interactive lectures</a:t>
            </a:r>
          </a:p>
          <a:p>
            <a:r>
              <a:rPr lang="en-US" dirty="0"/>
              <a:t>Discussions</a:t>
            </a:r>
          </a:p>
          <a:p>
            <a:r>
              <a:rPr lang="en-US" dirty="0" err="1"/>
              <a:t>Practise</a:t>
            </a:r>
            <a:r>
              <a:rPr lang="en-US" dirty="0"/>
              <a:t> questions/applications</a:t>
            </a:r>
          </a:p>
          <a:p>
            <a:r>
              <a:rPr lang="en-US" dirty="0"/>
              <a:t>Revision lessons</a:t>
            </a:r>
          </a:p>
          <a:p>
            <a:r>
              <a:rPr lang="en-US" dirty="0"/>
              <a:t>Tutoring is provided: Use it!</a:t>
            </a:r>
          </a:p>
          <a:p>
            <a:endParaRPr lang="en-US" dirty="0"/>
          </a:p>
          <a:p>
            <a:endParaRPr lang="en-AU" dirty="0"/>
          </a:p>
        </p:txBody>
      </p:sp>
    </p:spTree>
    <p:extLst>
      <p:ext uri="{BB962C8B-B14F-4D97-AF65-F5344CB8AC3E}">
        <p14:creationId xmlns:p14="http://schemas.microsoft.com/office/powerpoint/2010/main" val="376561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648121" cy="1099457"/>
          </a:xfrm>
        </p:spPr>
        <p:txBody>
          <a:bodyPr>
            <a:normAutofit/>
          </a:bodyPr>
          <a:lstStyle/>
          <a:p>
            <a:r>
              <a:rPr lang="en-US" dirty="0"/>
              <a:t>Learning Outcomes</a:t>
            </a:r>
            <a:endParaRPr lang="en-AU" dirty="0"/>
          </a:p>
        </p:txBody>
      </p:sp>
      <p:graphicFrame>
        <p:nvGraphicFramePr>
          <p:cNvPr id="5" name="Content Placeholder 2">
            <a:extLst>
              <a:ext uri="{FF2B5EF4-FFF2-40B4-BE49-F238E27FC236}">
                <a16:creationId xmlns:a16="http://schemas.microsoft.com/office/drawing/2014/main" id="{45BAE206-39BA-4FDA-9E46-81A56286B6C4}"/>
              </a:ext>
            </a:extLst>
          </p:cNvPr>
          <p:cNvGraphicFramePr>
            <a:graphicFrameLocks noGrp="1"/>
          </p:cNvGraphicFramePr>
          <p:nvPr>
            <p:ph idx="1"/>
            <p:extLst>
              <p:ext uri="{D42A27DB-BD31-4B8C-83A1-F6EECF244321}">
                <p14:modId xmlns:p14="http://schemas.microsoft.com/office/powerpoint/2010/main" val="3560408171"/>
              </p:ext>
            </p:extLst>
          </p:nvPr>
        </p:nvGraphicFramePr>
        <p:xfrm>
          <a:off x="965199" y="1948543"/>
          <a:ext cx="7213600"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0292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“Socioeconomic”</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73198" y="1556792"/>
            <a:ext cx="7261055" cy="3600400"/>
          </a:xfrm>
        </p:spPr>
        <p:txBody>
          <a:bodyPr>
            <a:normAutofit/>
          </a:bodyPr>
          <a:lstStyle/>
          <a:p>
            <a:pPr>
              <a:lnSpc>
                <a:spcPct val="90000"/>
              </a:lnSpc>
            </a:pPr>
            <a:r>
              <a:rPr lang="en-US" dirty="0"/>
              <a:t>Wealth can be IN THE CONTROL of the individual</a:t>
            </a:r>
          </a:p>
          <a:p>
            <a:pPr marL="0" indent="0">
              <a:lnSpc>
                <a:spcPct val="90000"/>
              </a:lnSpc>
              <a:buNone/>
            </a:pPr>
            <a:r>
              <a:rPr lang="en-US" dirty="0" err="1"/>
              <a:t>Ie</a:t>
            </a:r>
            <a:r>
              <a:rPr lang="en-US" dirty="0"/>
              <a:t>. Education, employment, enterprise.</a:t>
            </a:r>
          </a:p>
          <a:p>
            <a:pPr marL="0" indent="0">
              <a:lnSpc>
                <a:spcPct val="90000"/>
              </a:lnSpc>
              <a:buNone/>
            </a:pPr>
            <a:endParaRPr lang="en-US" dirty="0"/>
          </a:p>
          <a:p>
            <a:pPr>
              <a:lnSpc>
                <a:spcPct val="90000"/>
              </a:lnSpc>
            </a:pPr>
            <a:r>
              <a:rPr lang="en-US" dirty="0"/>
              <a:t>It can also be OUT OF THE CONTROL of the individual</a:t>
            </a:r>
          </a:p>
          <a:p>
            <a:pPr marL="0" indent="0">
              <a:lnSpc>
                <a:spcPct val="90000"/>
              </a:lnSpc>
              <a:buNone/>
            </a:pPr>
            <a:r>
              <a:rPr lang="en-US" dirty="0" err="1"/>
              <a:t>Ie</a:t>
            </a:r>
            <a:r>
              <a:rPr lang="en-US" dirty="0"/>
              <a:t>. Global markets and national economy.</a:t>
            </a:r>
            <a:endParaRPr lang="en-AU" dirty="0"/>
          </a:p>
          <a:p>
            <a:pPr marL="0" indent="0">
              <a:buNone/>
            </a:pPr>
            <a:endParaRPr lang="en-US" dirty="0"/>
          </a:p>
        </p:txBody>
      </p:sp>
      <p:pic>
        <p:nvPicPr>
          <p:cNvPr id="7" name="Picture 6" descr="A picture containing sign&#10;&#10;Description automatically generated">
            <a:extLst>
              <a:ext uri="{FF2B5EF4-FFF2-40B4-BE49-F238E27FC236}">
                <a16:creationId xmlns:a16="http://schemas.microsoft.com/office/drawing/2014/main" id="{FD7ACB98-7931-4B0A-9B28-5741AD9FD3DC}"/>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55976" y="3646059"/>
            <a:ext cx="3347062" cy="2602341"/>
          </a:xfrm>
          <a:prstGeom prst="rect">
            <a:avLst/>
          </a:prstGeom>
        </p:spPr>
      </p:pic>
    </p:spTree>
    <p:extLst>
      <p:ext uri="{BB962C8B-B14F-4D97-AF65-F5344CB8AC3E}">
        <p14:creationId xmlns:p14="http://schemas.microsoft.com/office/powerpoint/2010/main" val="5680621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Income</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73198" y="1556792"/>
            <a:ext cx="7261055" cy="3600400"/>
          </a:xfrm>
        </p:spPr>
        <p:txBody>
          <a:bodyPr>
            <a:normAutofit/>
          </a:bodyPr>
          <a:lstStyle/>
          <a:p>
            <a:pPr>
              <a:lnSpc>
                <a:spcPct val="90000"/>
              </a:lnSpc>
              <a:buFontTx/>
              <a:buChar char="-"/>
            </a:pPr>
            <a:r>
              <a:rPr lang="en-US" dirty="0"/>
              <a:t>Links with Social Gradient</a:t>
            </a:r>
          </a:p>
          <a:p>
            <a:pPr>
              <a:lnSpc>
                <a:spcPct val="90000"/>
              </a:lnSpc>
              <a:buFontTx/>
              <a:buChar char="-"/>
            </a:pPr>
            <a:r>
              <a:rPr lang="en-US" dirty="0"/>
              <a:t>Moderate to high income individuals(and their children) will experience less illness, injury and disease.</a:t>
            </a:r>
          </a:p>
          <a:p>
            <a:pPr>
              <a:lnSpc>
                <a:spcPct val="90000"/>
              </a:lnSpc>
              <a:buFontTx/>
              <a:buChar char="-"/>
            </a:pPr>
            <a:r>
              <a:rPr lang="en-US" dirty="0"/>
              <a:t>Links to inequalities within populations relating to distribution of income – See </a:t>
            </a:r>
            <a:r>
              <a:rPr lang="en-US" dirty="0">
                <a:hlinkClick r:id="rId3"/>
              </a:rPr>
              <a:t>Link </a:t>
            </a:r>
            <a:endParaRPr lang="en-US" dirty="0"/>
          </a:p>
          <a:p>
            <a:pPr>
              <a:lnSpc>
                <a:spcPct val="90000"/>
              </a:lnSpc>
              <a:buFontTx/>
              <a:buChar char="-"/>
            </a:pPr>
            <a:r>
              <a:rPr lang="en-US" dirty="0"/>
              <a:t>LOW income earning individuals tend to experience poorer health.</a:t>
            </a:r>
          </a:p>
          <a:p>
            <a:pPr marL="0" indent="0">
              <a:buNone/>
            </a:pPr>
            <a:endParaRPr lang="en-US" dirty="0"/>
          </a:p>
        </p:txBody>
      </p:sp>
      <p:pic>
        <p:nvPicPr>
          <p:cNvPr id="5" name="Picture 4" descr="A close up of a piece of paper&#10;&#10;Description automatically generated">
            <a:extLst>
              <a:ext uri="{FF2B5EF4-FFF2-40B4-BE49-F238E27FC236}">
                <a16:creationId xmlns:a16="http://schemas.microsoft.com/office/drawing/2014/main" id="{53ADA195-A318-4666-9A2F-CDCB5D51F21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499992" y="3861048"/>
            <a:ext cx="2207150" cy="1985764"/>
          </a:xfrm>
          <a:prstGeom prst="rect">
            <a:avLst/>
          </a:prstGeom>
        </p:spPr>
      </p:pic>
      <p:sp>
        <p:nvSpPr>
          <p:cNvPr id="6" name="TextBox 5">
            <a:extLst>
              <a:ext uri="{FF2B5EF4-FFF2-40B4-BE49-F238E27FC236}">
                <a16:creationId xmlns:a16="http://schemas.microsoft.com/office/drawing/2014/main" id="{F8D8AB04-73A7-4EBD-970A-37537FFD28B2}"/>
              </a:ext>
            </a:extLst>
          </p:cNvPr>
          <p:cNvSpPr txBox="1"/>
          <p:nvPr/>
        </p:nvSpPr>
        <p:spPr>
          <a:xfrm>
            <a:off x="4499992" y="5956016"/>
            <a:ext cx="1944216" cy="369332"/>
          </a:xfrm>
          <a:prstGeom prst="rect">
            <a:avLst/>
          </a:prstGeom>
          <a:noFill/>
        </p:spPr>
        <p:txBody>
          <a:bodyPr wrap="square" rtlCol="0">
            <a:spAutoFit/>
          </a:bodyPr>
          <a:lstStyle/>
          <a:p>
            <a:r>
              <a:rPr lang="en-AU" sz="900">
                <a:hlinkClick r:id="rId5" tooltip="http://disjointedthinking.jeffhughes.ca/2011/01/income-and-inequality/"/>
              </a:rPr>
              <a:t>This Photo</a:t>
            </a:r>
            <a:r>
              <a:rPr lang="en-AU" sz="900"/>
              <a:t> by Unknown Author is licensed under </a:t>
            </a:r>
            <a:r>
              <a:rPr lang="en-AU" sz="900">
                <a:hlinkClick r:id="rId6" tooltip="https://creativecommons.org/licenses/by-nc/3.0/"/>
              </a:rPr>
              <a:t>CC BY-NC</a:t>
            </a:r>
            <a:endParaRPr lang="en-AU" sz="900"/>
          </a:p>
        </p:txBody>
      </p:sp>
    </p:spTree>
    <p:extLst>
      <p:ext uri="{BB962C8B-B14F-4D97-AF65-F5344CB8AC3E}">
        <p14:creationId xmlns:p14="http://schemas.microsoft.com/office/powerpoint/2010/main" val="29355658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Employment</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73198" y="1556792"/>
            <a:ext cx="7261055" cy="3600400"/>
          </a:xfrm>
        </p:spPr>
        <p:txBody>
          <a:bodyPr>
            <a:normAutofit/>
          </a:bodyPr>
          <a:lstStyle/>
          <a:p>
            <a:pPr marL="0" indent="0">
              <a:lnSpc>
                <a:spcPct val="90000"/>
              </a:lnSpc>
              <a:buNone/>
            </a:pPr>
            <a:r>
              <a:rPr lang="en-US" dirty="0"/>
              <a:t>- employment type, rate and opportunity for promotion all influence income</a:t>
            </a:r>
          </a:p>
          <a:p>
            <a:pPr marL="0" indent="0">
              <a:lnSpc>
                <a:spcPct val="90000"/>
              </a:lnSpc>
              <a:buNone/>
            </a:pPr>
            <a:r>
              <a:rPr lang="en-US" dirty="0"/>
              <a:t>- not always within the control of the individual (</a:t>
            </a:r>
            <a:r>
              <a:rPr lang="en-US" dirty="0" err="1"/>
              <a:t>eg.</a:t>
            </a:r>
            <a:r>
              <a:rPr lang="en-US" dirty="0"/>
              <a:t> unskilled or skills are not required in the community)</a:t>
            </a:r>
          </a:p>
          <a:p>
            <a:pPr marL="0" indent="0">
              <a:buNone/>
            </a:pPr>
            <a:endParaRPr lang="en-US" dirty="0"/>
          </a:p>
        </p:txBody>
      </p:sp>
      <p:pic>
        <p:nvPicPr>
          <p:cNvPr id="7" name="Picture 6" descr="A picture containing device&#10;&#10;Description automatically generated">
            <a:extLst>
              <a:ext uri="{FF2B5EF4-FFF2-40B4-BE49-F238E27FC236}">
                <a16:creationId xmlns:a16="http://schemas.microsoft.com/office/drawing/2014/main" id="{C8726C09-2449-4A70-BBC1-7365B3925E6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16252" y="2855325"/>
            <a:ext cx="5007844" cy="3309487"/>
          </a:xfrm>
          <a:prstGeom prst="rect">
            <a:avLst/>
          </a:prstGeom>
        </p:spPr>
      </p:pic>
    </p:spTree>
    <p:extLst>
      <p:ext uri="{BB962C8B-B14F-4D97-AF65-F5344CB8AC3E}">
        <p14:creationId xmlns:p14="http://schemas.microsoft.com/office/powerpoint/2010/main" val="34523974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Education</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73198" y="1556792"/>
            <a:ext cx="7261055" cy="2088232"/>
          </a:xfrm>
        </p:spPr>
        <p:txBody>
          <a:bodyPr>
            <a:normAutofit/>
          </a:bodyPr>
          <a:lstStyle/>
          <a:p>
            <a:pPr>
              <a:lnSpc>
                <a:spcPct val="90000"/>
              </a:lnSpc>
              <a:buFontTx/>
              <a:buChar char="-"/>
            </a:pPr>
            <a:r>
              <a:rPr lang="en-US" dirty="0"/>
              <a:t>High correlation to health status</a:t>
            </a:r>
          </a:p>
          <a:p>
            <a:pPr>
              <a:lnSpc>
                <a:spcPct val="90000"/>
              </a:lnSpc>
              <a:buFontTx/>
              <a:buChar char="-"/>
            </a:pPr>
            <a:r>
              <a:rPr lang="en-US" dirty="0"/>
              <a:t>Highly educated individuals live longer, have healthier children and less injury/illness/disease</a:t>
            </a:r>
          </a:p>
          <a:p>
            <a:pPr>
              <a:lnSpc>
                <a:spcPct val="90000"/>
              </a:lnSpc>
              <a:buFontTx/>
              <a:buChar char="-"/>
            </a:pPr>
            <a:r>
              <a:rPr lang="en-US" dirty="0"/>
              <a:t>Low education is associated with negative health behaviours-smoking, alcohol abuse, poor diet, lack of exercise.</a:t>
            </a:r>
          </a:p>
          <a:p>
            <a:pPr>
              <a:lnSpc>
                <a:spcPct val="90000"/>
              </a:lnSpc>
              <a:buFontTx/>
              <a:buChar char="-"/>
            </a:pPr>
            <a:r>
              <a:rPr lang="en-US" dirty="0"/>
              <a:t>Influences income</a:t>
            </a:r>
          </a:p>
          <a:p>
            <a:pPr marL="0" indent="0">
              <a:buNone/>
            </a:pPr>
            <a:endParaRPr lang="en-US" dirty="0"/>
          </a:p>
        </p:txBody>
      </p:sp>
      <p:pic>
        <p:nvPicPr>
          <p:cNvPr id="5" name="Picture 4" descr="Two people standing in front of a building&#10;&#10;Description automatically generated">
            <a:extLst>
              <a:ext uri="{FF2B5EF4-FFF2-40B4-BE49-F238E27FC236}">
                <a16:creationId xmlns:a16="http://schemas.microsoft.com/office/drawing/2014/main" id="{37177AF5-C02C-40F4-8798-0908D2EA121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707904" y="3284984"/>
            <a:ext cx="4208016" cy="2794386"/>
          </a:xfrm>
          <a:prstGeom prst="rect">
            <a:avLst/>
          </a:prstGeom>
        </p:spPr>
      </p:pic>
      <p:sp>
        <p:nvSpPr>
          <p:cNvPr id="6" name="TextBox 5">
            <a:extLst>
              <a:ext uri="{FF2B5EF4-FFF2-40B4-BE49-F238E27FC236}">
                <a16:creationId xmlns:a16="http://schemas.microsoft.com/office/drawing/2014/main" id="{F2B2B4CE-77F4-4E04-8F9C-772587832106}"/>
              </a:ext>
            </a:extLst>
          </p:cNvPr>
          <p:cNvSpPr txBox="1"/>
          <p:nvPr/>
        </p:nvSpPr>
        <p:spPr>
          <a:xfrm>
            <a:off x="3707904" y="6234820"/>
            <a:ext cx="4208016" cy="230832"/>
          </a:xfrm>
          <a:prstGeom prst="rect">
            <a:avLst/>
          </a:prstGeom>
          <a:noFill/>
        </p:spPr>
        <p:txBody>
          <a:bodyPr wrap="square" rtlCol="0">
            <a:spAutoFit/>
          </a:bodyPr>
          <a:lstStyle/>
          <a:p>
            <a:r>
              <a:rPr lang="en-AU" sz="900">
                <a:hlinkClick r:id="rId4" tooltip="http://www.zuzeeko.com/2012/11/finland-best-education-system-doesnt.html"/>
              </a:rPr>
              <a:t>This Photo</a:t>
            </a:r>
            <a:r>
              <a:rPr lang="en-AU" sz="900"/>
              <a:t> by Unknown Author is licensed under </a:t>
            </a:r>
            <a:r>
              <a:rPr lang="en-AU" sz="900">
                <a:hlinkClick r:id="rId5" tooltip="https://creativecommons.org/licenses/by-nc-nd/3.0/"/>
              </a:rPr>
              <a:t>CC BY-NC-ND</a:t>
            </a:r>
            <a:endParaRPr lang="en-AU" sz="900"/>
          </a:p>
        </p:txBody>
      </p:sp>
    </p:spTree>
    <p:extLst>
      <p:ext uri="{BB962C8B-B14F-4D97-AF65-F5344CB8AC3E}">
        <p14:creationId xmlns:p14="http://schemas.microsoft.com/office/powerpoint/2010/main" val="2460533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Housing</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73198" y="1556792"/>
            <a:ext cx="7261055" cy="2088232"/>
          </a:xfrm>
        </p:spPr>
        <p:txBody>
          <a:bodyPr>
            <a:normAutofit/>
          </a:bodyPr>
          <a:lstStyle/>
          <a:p>
            <a:pPr>
              <a:lnSpc>
                <a:spcPct val="90000"/>
              </a:lnSpc>
              <a:buFontTx/>
              <a:buChar char="-"/>
            </a:pPr>
            <a:r>
              <a:rPr lang="en-US" dirty="0"/>
              <a:t>Quality of housing influences childhood health, growth, development and rate of illness/infection</a:t>
            </a:r>
          </a:p>
          <a:p>
            <a:pPr>
              <a:lnSpc>
                <a:spcPct val="90000"/>
              </a:lnSpc>
              <a:buFontTx/>
              <a:buChar char="-"/>
            </a:pPr>
            <a:r>
              <a:rPr lang="en-US" dirty="0"/>
              <a:t>Hygiene, safety, space, ventilation and locality.</a:t>
            </a:r>
          </a:p>
          <a:p>
            <a:pPr>
              <a:lnSpc>
                <a:spcPct val="90000"/>
              </a:lnSpc>
              <a:buFontTx/>
              <a:buChar char="-"/>
            </a:pPr>
            <a:r>
              <a:rPr lang="en-US" dirty="0"/>
              <a:t>Frequent movers, homelessness.</a:t>
            </a:r>
          </a:p>
          <a:p>
            <a:pPr>
              <a:lnSpc>
                <a:spcPct val="90000"/>
              </a:lnSpc>
              <a:buFontTx/>
              <a:buChar char="-"/>
            </a:pPr>
            <a:r>
              <a:rPr lang="en-US" dirty="0"/>
              <a:t>Locality: impacts levels of physical activity, rate of crime, proximity to services etc. </a:t>
            </a:r>
          </a:p>
          <a:p>
            <a:pPr marL="0" indent="0">
              <a:buNone/>
            </a:pPr>
            <a:endParaRPr lang="en-US" dirty="0"/>
          </a:p>
        </p:txBody>
      </p:sp>
      <p:pic>
        <p:nvPicPr>
          <p:cNvPr id="18" name="Picture 17" descr="A person standing in front of a house&#10;&#10;Description automatically generated">
            <a:extLst>
              <a:ext uri="{FF2B5EF4-FFF2-40B4-BE49-F238E27FC236}">
                <a16:creationId xmlns:a16="http://schemas.microsoft.com/office/drawing/2014/main" id="{726C7BAC-6694-468C-BCCF-FA884C4DE5E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11981" y="3645024"/>
            <a:ext cx="4063522" cy="2707580"/>
          </a:xfrm>
          <a:prstGeom prst="rect">
            <a:avLst/>
          </a:prstGeom>
        </p:spPr>
      </p:pic>
      <p:sp>
        <p:nvSpPr>
          <p:cNvPr id="19" name="TextBox 18">
            <a:extLst>
              <a:ext uri="{FF2B5EF4-FFF2-40B4-BE49-F238E27FC236}">
                <a16:creationId xmlns:a16="http://schemas.microsoft.com/office/drawing/2014/main" id="{A0491632-E6B2-41E5-A8B4-818827584A5D}"/>
              </a:ext>
            </a:extLst>
          </p:cNvPr>
          <p:cNvSpPr txBox="1"/>
          <p:nvPr/>
        </p:nvSpPr>
        <p:spPr>
          <a:xfrm>
            <a:off x="4111981" y="6479116"/>
            <a:ext cx="3919736" cy="230832"/>
          </a:xfrm>
          <a:prstGeom prst="rect">
            <a:avLst/>
          </a:prstGeom>
          <a:noFill/>
        </p:spPr>
        <p:txBody>
          <a:bodyPr wrap="square" rtlCol="0">
            <a:spAutoFit/>
          </a:bodyPr>
          <a:lstStyle/>
          <a:p>
            <a:r>
              <a:rPr lang="en-AU" sz="900">
                <a:hlinkClick r:id="rId4" tooltip="http://bobmckerrow.blogspot.com/2013/02/a-dream-housing-in-northern-sri-lanka.html"/>
              </a:rPr>
              <a:t>This Photo</a:t>
            </a:r>
            <a:r>
              <a:rPr lang="en-AU" sz="900"/>
              <a:t> by Unknown Author is licensed under </a:t>
            </a:r>
            <a:r>
              <a:rPr lang="en-AU" sz="900">
                <a:hlinkClick r:id="rId5" tooltip="https://creativecommons.org/licenses/by-nc-nd/3.0/"/>
              </a:rPr>
              <a:t>CC BY-NC-ND</a:t>
            </a:r>
            <a:endParaRPr lang="en-AU" sz="900"/>
          </a:p>
        </p:txBody>
      </p:sp>
    </p:spTree>
    <p:extLst>
      <p:ext uri="{BB962C8B-B14F-4D97-AF65-F5344CB8AC3E}">
        <p14:creationId xmlns:p14="http://schemas.microsoft.com/office/powerpoint/2010/main" val="11967847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Access to Services</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73198" y="1556792"/>
            <a:ext cx="7261055" cy="1152128"/>
          </a:xfrm>
        </p:spPr>
        <p:txBody>
          <a:bodyPr>
            <a:normAutofit/>
          </a:bodyPr>
          <a:lstStyle/>
          <a:p>
            <a:pPr>
              <a:lnSpc>
                <a:spcPct val="90000"/>
              </a:lnSpc>
              <a:buFontTx/>
              <a:buChar char="-"/>
            </a:pPr>
            <a:r>
              <a:rPr lang="en-US" dirty="0"/>
              <a:t>Treatment and prevention of illness/disease if accessibility is high</a:t>
            </a:r>
          </a:p>
          <a:p>
            <a:pPr>
              <a:lnSpc>
                <a:spcPct val="90000"/>
              </a:lnSpc>
              <a:buFontTx/>
              <a:buChar char="-"/>
            </a:pPr>
            <a:r>
              <a:rPr lang="en-US" dirty="0"/>
              <a:t>Geographical location, disability, education, availability</a:t>
            </a:r>
          </a:p>
          <a:p>
            <a:pPr marL="0" indent="0">
              <a:buNone/>
            </a:pPr>
            <a:endParaRPr lang="en-US" dirty="0"/>
          </a:p>
        </p:txBody>
      </p:sp>
      <p:pic>
        <p:nvPicPr>
          <p:cNvPr id="5" name="Picture 4" descr="A green and yellow truck parked next to a car&#10;&#10;Description automatically generated">
            <a:extLst>
              <a:ext uri="{FF2B5EF4-FFF2-40B4-BE49-F238E27FC236}">
                <a16:creationId xmlns:a16="http://schemas.microsoft.com/office/drawing/2014/main" id="{E99F2DB1-24EF-4710-9768-C1D3F0825FF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67744" y="2730080"/>
            <a:ext cx="4499992" cy="3374994"/>
          </a:xfrm>
          <a:prstGeom prst="rect">
            <a:avLst/>
          </a:prstGeom>
        </p:spPr>
      </p:pic>
      <p:sp>
        <p:nvSpPr>
          <p:cNvPr id="6" name="TextBox 5">
            <a:extLst>
              <a:ext uri="{FF2B5EF4-FFF2-40B4-BE49-F238E27FC236}">
                <a16:creationId xmlns:a16="http://schemas.microsoft.com/office/drawing/2014/main" id="{5C47282D-83EA-4FA2-9671-D48CC3191FF6}"/>
              </a:ext>
            </a:extLst>
          </p:cNvPr>
          <p:cNvSpPr txBox="1"/>
          <p:nvPr/>
        </p:nvSpPr>
        <p:spPr>
          <a:xfrm>
            <a:off x="2267744" y="6222914"/>
            <a:ext cx="4499992" cy="230832"/>
          </a:xfrm>
          <a:prstGeom prst="rect">
            <a:avLst/>
          </a:prstGeom>
          <a:noFill/>
        </p:spPr>
        <p:txBody>
          <a:bodyPr wrap="square" rtlCol="0">
            <a:spAutoFit/>
          </a:bodyPr>
          <a:lstStyle/>
          <a:p>
            <a:r>
              <a:rPr lang="en-AU" sz="900">
                <a:hlinkClick r:id="rId4" tooltip="https://en.wikipedia.org/wiki/Ambulance"/>
              </a:rPr>
              <a:t>This Photo</a:t>
            </a:r>
            <a:r>
              <a:rPr lang="en-AU" sz="900"/>
              <a:t> by Unknown Author is licensed under </a:t>
            </a:r>
            <a:r>
              <a:rPr lang="en-AU" sz="900">
                <a:hlinkClick r:id="rId5" tooltip="https://creativecommons.org/licenses/by-sa/3.0/"/>
              </a:rPr>
              <a:t>CC BY-SA</a:t>
            </a:r>
            <a:endParaRPr lang="en-AU" sz="900"/>
          </a:p>
        </p:txBody>
      </p:sp>
    </p:spTree>
    <p:extLst>
      <p:ext uri="{BB962C8B-B14F-4D97-AF65-F5344CB8AC3E}">
        <p14:creationId xmlns:p14="http://schemas.microsoft.com/office/powerpoint/2010/main" val="40209654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Family</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930166" y="1377763"/>
            <a:ext cx="7261055" cy="1152128"/>
          </a:xfrm>
        </p:spPr>
        <p:txBody>
          <a:bodyPr>
            <a:normAutofit/>
          </a:bodyPr>
          <a:lstStyle/>
          <a:p>
            <a:pPr marL="0" indent="0">
              <a:lnSpc>
                <a:spcPct val="90000"/>
              </a:lnSpc>
              <a:buNone/>
            </a:pPr>
            <a:r>
              <a:rPr lang="en-US" dirty="0"/>
              <a:t>- greater support from family leads to better health</a:t>
            </a:r>
          </a:p>
          <a:p>
            <a:pPr marL="0" indent="0">
              <a:lnSpc>
                <a:spcPct val="90000"/>
              </a:lnSpc>
              <a:buNone/>
            </a:pPr>
            <a:r>
              <a:rPr lang="en-US" dirty="0"/>
              <a:t>- Family unit (separated parents/broken families)</a:t>
            </a:r>
          </a:p>
          <a:p>
            <a:pPr marL="0" indent="0">
              <a:buNone/>
            </a:pPr>
            <a:endParaRPr lang="en-US" dirty="0"/>
          </a:p>
        </p:txBody>
      </p:sp>
      <p:pic>
        <p:nvPicPr>
          <p:cNvPr id="7" name="Picture 6" descr="A group of people posing for the camera&#10;&#10;Description automatically generated">
            <a:extLst>
              <a:ext uri="{FF2B5EF4-FFF2-40B4-BE49-F238E27FC236}">
                <a16:creationId xmlns:a16="http://schemas.microsoft.com/office/drawing/2014/main" id="{7F6D8A31-8CE8-4677-B701-928E27685476}"/>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973709" y="2640221"/>
            <a:ext cx="4860032" cy="3240417"/>
          </a:xfrm>
          <a:prstGeom prst="rect">
            <a:avLst/>
          </a:prstGeom>
        </p:spPr>
      </p:pic>
      <p:sp>
        <p:nvSpPr>
          <p:cNvPr id="8" name="TextBox 7">
            <a:extLst>
              <a:ext uri="{FF2B5EF4-FFF2-40B4-BE49-F238E27FC236}">
                <a16:creationId xmlns:a16="http://schemas.microsoft.com/office/drawing/2014/main" id="{BF4E0B68-F082-4445-80AE-774F9762A3FC}"/>
              </a:ext>
            </a:extLst>
          </p:cNvPr>
          <p:cNvSpPr txBox="1"/>
          <p:nvPr/>
        </p:nvSpPr>
        <p:spPr>
          <a:xfrm>
            <a:off x="1973709" y="5990601"/>
            <a:ext cx="4860032" cy="230832"/>
          </a:xfrm>
          <a:prstGeom prst="rect">
            <a:avLst/>
          </a:prstGeom>
          <a:noFill/>
        </p:spPr>
        <p:txBody>
          <a:bodyPr wrap="square" rtlCol="0">
            <a:spAutoFit/>
          </a:bodyPr>
          <a:lstStyle/>
          <a:p>
            <a:r>
              <a:rPr lang="en-AU" sz="900">
                <a:hlinkClick r:id="rId4" tooltip="https://en.wikipedia.org/wiki/File:Barack_Obama_family_portrait_2011.jpg"/>
              </a:rPr>
              <a:t>This Photo</a:t>
            </a:r>
            <a:r>
              <a:rPr lang="en-AU" sz="900"/>
              <a:t> by Unknown Author is licensed under </a:t>
            </a:r>
            <a:r>
              <a:rPr lang="en-AU" sz="900">
                <a:hlinkClick r:id="rId5" tooltip="https://creativecommons.org/licenses/by-sa/3.0/"/>
              </a:rPr>
              <a:t>CC BY-SA</a:t>
            </a:r>
            <a:endParaRPr lang="en-AU" sz="900"/>
          </a:p>
        </p:txBody>
      </p:sp>
    </p:spTree>
    <p:extLst>
      <p:ext uri="{BB962C8B-B14F-4D97-AF65-F5344CB8AC3E}">
        <p14:creationId xmlns:p14="http://schemas.microsoft.com/office/powerpoint/2010/main" val="8118124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Refugee/migration status</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930166" y="1377762"/>
            <a:ext cx="7261055" cy="1763205"/>
          </a:xfrm>
        </p:spPr>
        <p:txBody>
          <a:bodyPr>
            <a:normAutofit fontScale="92500" lnSpcReduction="20000"/>
          </a:bodyPr>
          <a:lstStyle/>
          <a:p>
            <a:pPr>
              <a:buFontTx/>
              <a:buChar char="-"/>
            </a:pPr>
            <a:r>
              <a:rPr lang="en-US" dirty="0"/>
              <a:t>The ability to work/earn a living</a:t>
            </a:r>
          </a:p>
          <a:p>
            <a:pPr>
              <a:buFontTx/>
              <a:buChar char="-"/>
            </a:pPr>
            <a:r>
              <a:rPr lang="en-US" dirty="0"/>
              <a:t>Being accepted into society</a:t>
            </a:r>
          </a:p>
          <a:p>
            <a:pPr>
              <a:buFontTx/>
              <a:buChar char="-"/>
            </a:pPr>
            <a:r>
              <a:rPr lang="en-US" dirty="0"/>
              <a:t>“dislocation of land” –stress</a:t>
            </a:r>
          </a:p>
          <a:p>
            <a:pPr>
              <a:buFontTx/>
              <a:buChar char="-"/>
            </a:pPr>
            <a:r>
              <a:rPr lang="en-US" dirty="0"/>
              <a:t>Trauma and mental health</a:t>
            </a:r>
          </a:p>
          <a:p>
            <a:pPr>
              <a:buFontTx/>
              <a:buChar char="-"/>
            </a:pPr>
            <a:r>
              <a:rPr lang="en-US" dirty="0"/>
              <a:t>Access to services </a:t>
            </a:r>
          </a:p>
          <a:p>
            <a:pPr marL="0" indent="0">
              <a:buNone/>
            </a:pPr>
            <a:endParaRPr lang="en-US" dirty="0"/>
          </a:p>
        </p:txBody>
      </p:sp>
      <p:pic>
        <p:nvPicPr>
          <p:cNvPr id="5" name="Picture 4" descr="A group of people standing in the sand&#10;&#10;Description automatically generated">
            <a:extLst>
              <a:ext uri="{FF2B5EF4-FFF2-40B4-BE49-F238E27FC236}">
                <a16:creationId xmlns:a16="http://schemas.microsoft.com/office/drawing/2014/main" id="{B11B8788-CF24-4D65-B724-A5CC0A12C1B8}"/>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680618" y="2780928"/>
            <a:ext cx="4788024" cy="3190021"/>
          </a:xfrm>
          <a:prstGeom prst="rect">
            <a:avLst/>
          </a:prstGeom>
        </p:spPr>
      </p:pic>
      <p:sp>
        <p:nvSpPr>
          <p:cNvPr id="6" name="TextBox 5">
            <a:extLst>
              <a:ext uri="{FF2B5EF4-FFF2-40B4-BE49-F238E27FC236}">
                <a16:creationId xmlns:a16="http://schemas.microsoft.com/office/drawing/2014/main" id="{A8A50B25-2B90-4EB5-83FE-E51515BD852A}"/>
              </a:ext>
            </a:extLst>
          </p:cNvPr>
          <p:cNvSpPr txBox="1"/>
          <p:nvPr/>
        </p:nvSpPr>
        <p:spPr>
          <a:xfrm>
            <a:off x="3680618" y="6086366"/>
            <a:ext cx="4788024" cy="230832"/>
          </a:xfrm>
          <a:prstGeom prst="rect">
            <a:avLst/>
          </a:prstGeom>
          <a:noFill/>
        </p:spPr>
        <p:txBody>
          <a:bodyPr wrap="square" rtlCol="0">
            <a:spAutoFit/>
          </a:bodyPr>
          <a:lstStyle/>
          <a:p>
            <a:r>
              <a:rPr lang="en-AU" sz="900">
                <a:hlinkClick r:id="rId4" tooltip="http://algerblog.blogspot.com/2015/11/30-years-ago-nm-governor-welcomed.html"/>
              </a:rPr>
              <a:t>This Photo</a:t>
            </a:r>
            <a:r>
              <a:rPr lang="en-AU" sz="900"/>
              <a:t> by Unknown Author is licensed under </a:t>
            </a:r>
            <a:r>
              <a:rPr lang="en-AU" sz="900">
                <a:hlinkClick r:id="rId5" tooltip="https://creativecommons.org/licenses/by-sa/3.0/"/>
              </a:rPr>
              <a:t>CC BY-SA</a:t>
            </a:r>
            <a:endParaRPr lang="en-AU" sz="900"/>
          </a:p>
        </p:txBody>
      </p:sp>
    </p:spTree>
    <p:extLst>
      <p:ext uri="{BB962C8B-B14F-4D97-AF65-F5344CB8AC3E}">
        <p14:creationId xmlns:p14="http://schemas.microsoft.com/office/powerpoint/2010/main" val="24729001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Food Security</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930166" y="1377763"/>
            <a:ext cx="7261055" cy="1152128"/>
          </a:xfrm>
        </p:spPr>
        <p:txBody>
          <a:bodyPr>
            <a:normAutofit fontScale="85000" lnSpcReduction="10000"/>
          </a:bodyPr>
          <a:lstStyle/>
          <a:p>
            <a:pPr>
              <a:buFontTx/>
              <a:buChar char="-"/>
            </a:pPr>
            <a:r>
              <a:rPr lang="en-US" dirty="0"/>
              <a:t>Having reliable access to adequate food at all times. (quality and quantity)</a:t>
            </a:r>
          </a:p>
          <a:p>
            <a:pPr>
              <a:buFontTx/>
              <a:buChar char="-"/>
            </a:pPr>
            <a:r>
              <a:rPr lang="en-US" dirty="0"/>
              <a:t>Climate change</a:t>
            </a:r>
          </a:p>
          <a:p>
            <a:pPr>
              <a:buFontTx/>
              <a:buChar char="-"/>
            </a:pPr>
            <a:r>
              <a:rPr lang="en-US" dirty="0"/>
              <a:t>Product contamination (needles in fruit)</a:t>
            </a:r>
            <a:endParaRPr lang="en-AU" dirty="0"/>
          </a:p>
          <a:p>
            <a:pPr marL="0" indent="0">
              <a:lnSpc>
                <a:spcPct val="90000"/>
              </a:lnSpc>
              <a:buNone/>
            </a:pPr>
            <a:endParaRPr lang="en-US" dirty="0"/>
          </a:p>
        </p:txBody>
      </p:sp>
      <p:pic>
        <p:nvPicPr>
          <p:cNvPr id="5" name="Picture 4" descr="A group of people preparing food in a bowl&#10;&#10;Description automatically generated">
            <a:extLst>
              <a:ext uri="{FF2B5EF4-FFF2-40B4-BE49-F238E27FC236}">
                <a16:creationId xmlns:a16="http://schemas.microsoft.com/office/drawing/2014/main" id="{C4869CC6-E0F2-45E2-A4D8-DCCD4D7E216A}"/>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997968" y="2576849"/>
            <a:ext cx="5148064" cy="3861048"/>
          </a:xfrm>
          <a:prstGeom prst="rect">
            <a:avLst/>
          </a:prstGeom>
        </p:spPr>
      </p:pic>
      <p:sp>
        <p:nvSpPr>
          <p:cNvPr id="6" name="TextBox 5">
            <a:extLst>
              <a:ext uri="{FF2B5EF4-FFF2-40B4-BE49-F238E27FC236}">
                <a16:creationId xmlns:a16="http://schemas.microsoft.com/office/drawing/2014/main" id="{8EF68322-5672-4F7F-BE82-BE03F9D13170}"/>
              </a:ext>
            </a:extLst>
          </p:cNvPr>
          <p:cNvSpPr txBox="1"/>
          <p:nvPr/>
        </p:nvSpPr>
        <p:spPr>
          <a:xfrm>
            <a:off x="1997968" y="6584821"/>
            <a:ext cx="5148064" cy="230832"/>
          </a:xfrm>
          <a:prstGeom prst="rect">
            <a:avLst/>
          </a:prstGeom>
          <a:noFill/>
        </p:spPr>
        <p:txBody>
          <a:bodyPr wrap="square" rtlCol="0">
            <a:spAutoFit/>
          </a:bodyPr>
          <a:lstStyle/>
          <a:p>
            <a:r>
              <a:rPr lang="en-AU" sz="900">
                <a:hlinkClick r:id="rId4" tooltip="https://commons.wikimedia.org/wiki/File:Free_Food_Distribution_-_Gangasagar_Fair_Transit_Camp_-_Kolkata_2012-01-14_0613.JPG"/>
              </a:rPr>
              <a:t>This Photo</a:t>
            </a:r>
            <a:r>
              <a:rPr lang="en-AU" sz="900"/>
              <a:t> by Unknown Author is licensed under </a:t>
            </a:r>
            <a:r>
              <a:rPr lang="en-AU" sz="900">
                <a:hlinkClick r:id="rId5" tooltip="https://creativecommons.org/licenses/by-sa/3.0/"/>
              </a:rPr>
              <a:t>CC BY-SA</a:t>
            </a:r>
            <a:endParaRPr lang="en-AU" sz="900"/>
          </a:p>
        </p:txBody>
      </p:sp>
    </p:spTree>
    <p:extLst>
      <p:ext uri="{BB962C8B-B14F-4D97-AF65-F5344CB8AC3E}">
        <p14:creationId xmlns:p14="http://schemas.microsoft.com/office/powerpoint/2010/main" val="2932213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28D499-D3DB-4A66-A4A5-A4B69D996C49}"/>
              </a:ext>
            </a:extLst>
          </p:cNvPr>
          <p:cNvSpPr>
            <a:spLocks noGrp="1"/>
          </p:cNvSpPr>
          <p:nvPr>
            <p:ph type="title"/>
          </p:nvPr>
        </p:nvSpPr>
        <p:spPr>
          <a:xfrm>
            <a:off x="965199" y="609601"/>
            <a:ext cx="7648121" cy="659159"/>
          </a:xfrm>
        </p:spPr>
        <p:txBody>
          <a:bodyPr>
            <a:normAutofit/>
          </a:bodyPr>
          <a:lstStyle/>
          <a:p>
            <a:pPr>
              <a:lnSpc>
                <a:spcPct val="90000"/>
              </a:lnSpc>
            </a:pPr>
            <a:r>
              <a:rPr lang="en-US" dirty="0"/>
              <a:t>What do I expect of you?</a:t>
            </a:r>
            <a:endParaRPr lang="en-AU" dirty="0"/>
          </a:p>
        </p:txBody>
      </p:sp>
      <p:sp>
        <p:nvSpPr>
          <p:cNvPr id="26"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4428586-665B-4937-AFFD-CA26BF551C09}"/>
              </a:ext>
            </a:extLst>
          </p:cNvPr>
          <p:cNvSpPr>
            <a:spLocks noGrp="1"/>
          </p:cNvSpPr>
          <p:nvPr>
            <p:ph idx="1"/>
          </p:nvPr>
        </p:nvSpPr>
        <p:spPr>
          <a:xfrm>
            <a:off x="978474" y="1588172"/>
            <a:ext cx="6347714" cy="4145084"/>
          </a:xfrm>
        </p:spPr>
        <p:txBody>
          <a:bodyPr>
            <a:normAutofit/>
          </a:bodyPr>
          <a:lstStyle/>
          <a:p>
            <a:r>
              <a:rPr lang="en-US" dirty="0"/>
              <a:t>Attention</a:t>
            </a:r>
          </a:p>
          <a:p>
            <a:r>
              <a:rPr lang="en-US" dirty="0"/>
              <a:t>Engagement</a:t>
            </a:r>
          </a:p>
          <a:p>
            <a:r>
              <a:rPr lang="en-US" dirty="0"/>
              <a:t>Organisation</a:t>
            </a:r>
          </a:p>
          <a:p>
            <a:r>
              <a:rPr lang="en-US" dirty="0"/>
              <a:t>Behaviour</a:t>
            </a:r>
          </a:p>
          <a:p>
            <a:r>
              <a:rPr lang="en-US" dirty="0"/>
              <a:t>Ask Questions</a:t>
            </a:r>
          </a:p>
          <a:p>
            <a:r>
              <a:rPr lang="en-US" dirty="0"/>
              <a:t>Stay open minded and respectful</a:t>
            </a:r>
          </a:p>
          <a:p>
            <a:r>
              <a:rPr lang="en-US" dirty="0"/>
              <a:t>Take responsibility for your own learning</a:t>
            </a:r>
          </a:p>
          <a:p>
            <a:r>
              <a:rPr lang="en-US" dirty="0"/>
              <a:t>Work hard! (it is an ATAR course, after all!)</a:t>
            </a:r>
          </a:p>
          <a:p>
            <a:endParaRPr lang="en-AU" dirty="0"/>
          </a:p>
        </p:txBody>
      </p:sp>
    </p:spTree>
    <p:extLst>
      <p:ext uri="{BB962C8B-B14F-4D97-AF65-F5344CB8AC3E}">
        <p14:creationId xmlns:p14="http://schemas.microsoft.com/office/powerpoint/2010/main" val="12934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65032"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99781" y="3681413"/>
            <a:ext cx="3572669"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93473" y="-8467"/>
            <a:ext cx="2255512"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947"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6616" y="3048000"/>
            <a:ext cx="2444750"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8241"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6115" y="3589867"/>
            <a:ext cx="1362870"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323528" y="609600"/>
            <a:ext cx="3240360" cy="5175624"/>
          </a:xfrm>
        </p:spPr>
        <p:txBody>
          <a:bodyPr anchor="ctr">
            <a:normAutofit/>
          </a:bodyPr>
          <a:lstStyle/>
          <a:p>
            <a:r>
              <a:rPr lang="en-US" dirty="0">
                <a:solidFill>
                  <a:schemeClr val="tx1">
                    <a:lumMod val="85000"/>
                    <a:lumOff val="15000"/>
                  </a:schemeClr>
                </a:solidFill>
              </a:rPr>
              <a:t>Biological Determinants of Health</a:t>
            </a:r>
            <a:endParaRPr lang="en-AU" dirty="0">
              <a:solidFill>
                <a:schemeClr val="tx1">
                  <a:lumMod val="85000"/>
                  <a:lumOff val="15000"/>
                </a:schemeClr>
              </a:solidFill>
            </a:endParaRP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1615" y="-8467"/>
            <a:ext cx="5332385"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4499992" y="776895"/>
            <a:ext cx="4524045" cy="5175624"/>
          </a:xfrm>
        </p:spPr>
        <p:txBody>
          <a:bodyPr anchor="ctr">
            <a:normAutofit/>
          </a:bodyPr>
          <a:lstStyle/>
          <a:p>
            <a:pPr marL="0" indent="0">
              <a:buNone/>
            </a:pPr>
            <a:r>
              <a:rPr lang="en-US" b="1" u="sng" dirty="0"/>
              <a:t>SYLLABUS:</a:t>
            </a:r>
          </a:p>
          <a:p>
            <a:pPr marL="0" indent="0">
              <a:buNone/>
            </a:pPr>
            <a:endParaRPr lang="en-US" b="1" u="sng" dirty="0"/>
          </a:p>
          <a:p>
            <a:pPr marL="0" indent="0">
              <a:buNone/>
            </a:pPr>
            <a:r>
              <a:rPr lang="en-US" dirty="0"/>
              <a:t>Biological</a:t>
            </a:r>
            <a:r>
              <a:rPr lang="en-AU" dirty="0"/>
              <a:t> </a:t>
            </a:r>
            <a:r>
              <a:rPr lang="en-US" dirty="0"/>
              <a:t>Determinants of Health:</a:t>
            </a:r>
          </a:p>
          <a:p>
            <a:pPr marL="285750" indent="-285750">
              <a:buClr>
                <a:schemeClr val="tx1"/>
              </a:buClr>
              <a:buFont typeface="Arial" panose="020B0604020202020204" pitchFamily="34" charset="0"/>
              <a:buChar char="•"/>
            </a:pPr>
            <a:r>
              <a:rPr lang="en-US" dirty="0"/>
              <a:t>Birthweight</a:t>
            </a:r>
          </a:p>
          <a:p>
            <a:pPr marL="285750" indent="-285750">
              <a:buClr>
                <a:schemeClr val="tx1"/>
              </a:buClr>
              <a:buFont typeface="Arial" panose="020B0604020202020204" pitchFamily="34" charset="0"/>
              <a:buChar char="•"/>
            </a:pPr>
            <a:r>
              <a:rPr lang="en-US" dirty="0"/>
              <a:t>Bodyweight</a:t>
            </a:r>
          </a:p>
          <a:p>
            <a:pPr marL="0" indent="0">
              <a:buClr>
                <a:schemeClr val="tx1"/>
              </a:buClr>
              <a:buNone/>
            </a:pPr>
            <a:r>
              <a:rPr lang="en-AU" dirty="0"/>
              <a:t>Impact on personal and community health status of social, environmental, socioeconomic and biomedical determinants of health</a:t>
            </a:r>
          </a:p>
          <a:p>
            <a:pPr marL="0" indent="0">
              <a:buClr>
                <a:schemeClr val="tx1"/>
              </a:buClr>
              <a:buNone/>
            </a:pPr>
            <a:endParaRPr lang="en-US" dirty="0"/>
          </a:p>
          <a:p>
            <a:pPr marL="285750" indent="-285750">
              <a:buClr>
                <a:schemeClr val="tx1"/>
              </a:buClr>
              <a:buFont typeface="Arial" panose="020B0604020202020204" pitchFamily="34" charset="0"/>
              <a:buChar char="•"/>
            </a:pPr>
            <a:endParaRPr lang="en-US" dirty="0"/>
          </a:p>
          <a:p>
            <a:endParaRPr lang="en-AU" dirty="0">
              <a:solidFill>
                <a:srgbClr val="FFFFFF"/>
              </a:solidFill>
            </a:endParaRPr>
          </a:p>
        </p:txBody>
      </p:sp>
    </p:spTree>
    <p:extLst>
      <p:ext uri="{BB962C8B-B14F-4D97-AF65-F5344CB8AC3E}">
        <p14:creationId xmlns:p14="http://schemas.microsoft.com/office/powerpoint/2010/main" val="3986786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Birth weight</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9" name="Table 8">
            <a:extLst>
              <a:ext uri="{FF2B5EF4-FFF2-40B4-BE49-F238E27FC236}">
                <a16:creationId xmlns:a16="http://schemas.microsoft.com/office/drawing/2014/main" id="{68014483-2324-4911-9E60-5146F93EFEE1}"/>
              </a:ext>
            </a:extLst>
          </p:cNvPr>
          <p:cNvGraphicFramePr>
            <a:graphicFrameLocks noGrp="1"/>
          </p:cNvGraphicFramePr>
          <p:nvPr>
            <p:extLst>
              <p:ext uri="{D42A27DB-BD31-4B8C-83A1-F6EECF244321}">
                <p14:modId xmlns:p14="http://schemas.microsoft.com/office/powerpoint/2010/main" val="778924819"/>
              </p:ext>
            </p:extLst>
          </p:nvPr>
        </p:nvGraphicFramePr>
        <p:xfrm>
          <a:off x="1043608" y="1772816"/>
          <a:ext cx="7107752" cy="3955419"/>
        </p:xfrm>
        <a:graphic>
          <a:graphicData uri="http://schemas.openxmlformats.org/drawingml/2006/table">
            <a:tbl>
              <a:tblPr firstRow="1" bandRow="1">
                <a:tableStyleId>{5C22544A-7EE6-4342-B048-85BDC9FD1C3A}</a:tableStyleId>
              </a:tblPr>
              <a:tblGrid>
                <a:gridCol w="3553876">
                  <a:extLst>
                    <a:ext uri="{9D8B030D-6E8A-4147-A177-3AD203B41FA5}">
                      <a16:colId xmlns:a16="http://schemas.microsoft.com/office/drawing/2014/main" val="20000"/>
                    </a:ext>
                  </a:extLst>
                </a:gridCol>
                <a:gridCol w="3553876">
                  <a:extLst>
                    <a:ext uri="{9D8B030D-6E8A-4147-A177-3AD203B41FA5}">
                      <a16:colId xmlns:a16="http://schemas.microsoft.com/office/drawing/2014/main" val="20001"/>
                    </a:ext>
                  </a:extLst>
                </a:gridCol>
              </a:tblGrid>
              <a:tr h="799850">
                <a:tc>
                  <a:txBody>
                    <a:bodyPr/>
                    <a:lstStyle/>
                    <a:p>
                      <a:r>
                        <a:rPr lang="en-US" dirty="0"/>
                        <a:t>UNDERWEIGHT</a:t>
                      </a:r>
                    </a:p>
                    <a:p>
                      <a:r>
                        <a:rPr lang="en-US" dirty="0"/>
                        <a:t>(more detrimental)</a:t>
                      </a:r>
                      <a:endParaRPr lang="en-AU" dirty="0"/>
                    </a:p>
                  </a:txBody>
                  <a:tcPr/>
                </a:tc>
                <a:tc>
                  <a:txBody>
                    <a:bodyPr/>
                    <a:lstStyle/>
                    <a:p>
                      <a:r>
                        <a:rPr lang="en-US" dirty="0"/>
                        <a:t>OVERWEIGHT</a:t>
                      </a:r>
                    </a:p>
                    <a:p>
                      <a:r>
                        <a:rPr lang="en-US" dirty="0"/>
                        <a:t>(less detrimental)</a:t>
                      </a:r>
                      <a:endParaRPr lang="en-AU" dirty="0"/>
                    </a:p>
                  </a:txBody>
                  <a:tcPr/>
                </a:tc>
                <a:extLst>
                  <a:ext uri="{0D108BD9-81ED-4DB2-BD59-A6C34878D82A}">
                    <a16:rowId xmlns:a16="http://schemas.microsoft.com/office/drawing/2014/main" val="10000"/>
                  </a:ext>
                </a:extLst>
              </a:tr>
              <a:tr h="31555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-increased risk of illness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-can have delayed development or learning disabilities.</a:t>
                      </a:r>
                    </a:p>
                    <a:p>
                      <a:r>
                        <a:rPr lang="en-US" dirty="0"/>
                        <a:t>-more likely if</a:t>
                      </a:r>
                      <a:r>
                        <a:rPr lang="en-US" baseline="0" dirty="0"/>
                        <a:t> the mother smokes.</a:t>
                      </a:r>
                    </a:p>
                    <a:p>
                      <a:r>
                        <a:rPr lang="en-US" baseline="0" dirty="0"/>
                        <a:t>Increased risk of type 2 diabetes, high blood pressure, renal disease, cardiovascular and pulmonary diseases.</a:t>
                      </a:r>
                      <a:endParaRPr lang="en-A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-increased risk of obesity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-increased</a:t>
                      </a:r>
                      <a:r>
                        <a:rPr lang="en-US" baseline="0" dirty="0"/>
                        <a:t> risk of </a:t>
                      </a:r>
                      <a:r>
                        <a:rPr lang="en-US" dirty="0"/>
                        <a:t>heart disease and diabetes </a:t>
                      </a:r>
                    </a:p>
                    <a:p>
                      <a:endParaRPr lang="en-AU"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2570549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7A43F5D-354B-4CD7-B7F8-0B1A9AEB86E7}"/>
              </a:ext>
            </a:extLst>
          </p:cNvPr>
          <p:cNvGraphicFramePr>
            <a:graphicFrameLocks noGrp="1"/>
          </p:cNvGraphicFramePr>
          <p:nvPr>
            <p:ph idx="1"/>
            <p:extLst>
              <p:ext uri="{D42A27DB-BD31-4B8C-83A1-F6EECF244321}">
                <p14:modId xmlns:p14="http://schemas.microsoft.com/office/powerpoint/2010/main" val="3965327330"/>
              </p:ext>
            </p:extLst>
          </p:nvPr>
        </p:nvGraphicFramePr>
        <p:xfrm>
          <a:off x="965199" y="1948543"/>
          <a:ext cx="7213600"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39990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Body weight</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 name="Table 7">
            <a:extLst>
              <a:ext uri="{FF2B5EF4-FFF2-40B4-BE49-F238E27FC236}">
                <a16:creationId xmlns:a16="http://schemas.microsoft.com/office/drawing/2014/main" id="{838B7298-9A62-4B8A-ABB1-A4870D70456E}"/>
              </a:ext>
            </a:extLst>
          </p:cNvPr>
          <p:cNvGraphicFramePr>
            <a:graphicFrameLocks noGrp="1"/>
          </p:cNvGraphicFramePr>
          <p:nvPr>
            <p:extLst>
              <p:ext uri="{D42A27DB-BD31-4B8C-83A1-F6EECF244321}">
                <p14:modId xmlns:p14="http://schemas.microsoft.com/office/powerpoint/2010/main" val="2900546811"/>
              </p:ext>
            </p:extLst>
          </p:nvPr>
        </p:nvGraphicFramePr>
        <p:xfrm>
          <a:off x="1043608" y="1772816"/>
          <a:ext cx="7107752" cy="3955419"/>
        </p:xfrm>
        <a:graphic>
          <a:graphicData uri="http://schemas.openxmlformats.org/drawingml/2006/table">
            <a:tbl>
              <a:tblPr firstRow="1" bandRow="1">
                <a:tableStyleId>{5C22544A-7EE6-4342-B048-85BDC9FD1C3A}</a:tableStyleId>
              </a:tblPr>
              <a:tblGrid>
                <a:gridCol w="3553876">
                  <a:extLst>
                    <a:ext uri="{9D8B030D-6E8A-4147-A177-3AD203B41FA5}">
                      <a16:colId xmlns:a16="http://schemas.microsoft.com/office/drawing/2014/main" val="20000"/>
                    </a:ext>
                  </a:extLst>
                </a:gridCol>
                <a:gridCol w="3553876">
                  <a:extLst>
                    <a:ext uri="{9D8B030D-6E8A-4147-A177-3AD203B41FA5}">
                      <a16:colId xmlns:a16="http://schemas.microsoft.com/office/drawing/2014/main" val="20001"/>
                    </a:ext>
                  </a:extLst>
                </a:gridCol>
              </a:tblGrid>
              <a:tr h="799850">
                <a:tc>
                  <a:txBody>
                    <a:bodyPr/>
                    <a:lstStyle/>
                    <a:p>
                      <a:r>
                        <a:rPr lang="en-US" dirty="0"/>
                        <a:t>UNDERWEIGHT</a:t>
                      </a:r>
                    </a:p>
                  </a:txBody>
                  <a:tcPr/>
                </a:tc>
                <a:tc>
                  <a:txBody>
                    <a:bodyPr/>
                    <a:lstStyle/>
                    <a:p>
                      <a:r>
                        <a:rPr lang="en-US" dirty="0"/>
                        <a:t>OVERWEIGHT</a:t>
                      </a:r>
                    </a:p>
                  </a:txBody>
                  <a:tcPr/>
                </a:tc>
                <a:extLst>
                  <a:ext uri="{0D108BD9-81ED-4DB2-BD59-A6C34878D82A}">
                    <a16:rowId xmlns:a16="http://schemas.microsoft.com/office/drawing/2014/main" val="10000"/>
                  </a:ext>
                </a:extLst>
              </a:tr>
              <a:tr h="31555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-increased risk of illness (impaired immune function)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-increased risk of osteoporosis</a:t>
                      </a:r>
                    </a:p>
                    <a:p>
                      <a:pPr marL="0" marR="0" indent="0" algn="l" defTabSz="914400" rtl="0" eaLnBrk="1" fontAlgn="auto" latinLnBrk="0" hangingPunct="1">
                        <a:lnSpc>
                          <a:spcPct val="100000"/>
                        </a:lnSpc>
                        <a:spcBef>
                          <a:spcPts val="0"/>
                        </a:spcBef>
                        <a:spcAft>
                          <a:spcPts val="0"/>
                        </a:spcAft>
                        <a:buClrTx/>
                        <a:buSzTx/>
                        <a:buFontTx/>
                        <a:buNone/>
                        <a:tabLst/>
                        <a:defRPr/>
                      </a:pPr>
                      <a:endParaRPr lang="en-A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-increased</a:t>
                      </a:r>
                      <a:r>
                        <a:rPr lang="en-US" baseline="0" dirty="0"/>
                        <a:t> risk of </a:t>
                      </a:r>
                      <a:r>
                        <a:rPr lang="en-US" dirty="0"/>
                        <a:t>heart disease and diabetes, high blood pressure, lower limb stress injuries, shorter life expectancy, </a:t>
                      </a:r>
                    </a:p>
                    <a:p>
                      <a:endParaRPr lang="en-AU"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7369285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A few interesting reads..</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930166" y="1377762"/>
            <a:ext cx="7261055" cy="2915334"/>
          </a:xfrm>
        </p:spPr>
        <p:txBody>
          <a:bodyPr>
            <a:normAutofit fontScale="85000" lnSpcReduction="10000"/>
          </a:bodyPr>
          <a:lstStyle/>
          <a:p>
            <a:pPr marL="0" indent="0">
              <a:buNone/>
            </a:pPr>
            <a:r>
              <a:rPr lang="en-AU" dirty="0">
                <a:hlinkClick r:id="rId3"/>
              </a:rPr>
              <a:t>https://www.aihw.gov.au/reports/overweight-obesity/interactive-insight-into-overweight-and-obesity/contents/how-many-people-are-overweight-or-obese</a:t>
            </a:r>
            <a:endParaRPr lang="en-AU" dirty="0"/>
          </a:p>
          <a:p>
            <a:pPr marL="0" indent="0">
              <a:buNone/>
            </a:pPr>
            <a:endParaRPr lang="en-AU" dirty="0">
              <a:hlinkClick r:id="rId4"/>
            </a:endParaRPr>
          </a:p>
          <a:p>
            <a:pPr marL="0" indent="0">
              <a:buNone/>
            </a:pPr>
            <a:r>
              <a:rPr lang="en-AU" dirty="0">
                <a:hlinkClick r:id="rId5"/>
              </a:rPr>
              <a:t>https://www.worldobesitydata.org/map/overview-adults </a:t>
            </a:r>
            <a:endParaRPr lang="en-AU" dirty="0">
              <a:hlinkClick r:id="rId4"/>
            </a:endParaRPr>
          </a:p>
          <a:p>
            <a:pPr marL="0" indent="0">
              <a:buNone/>
            </a:pPr>
            <a:endParaRPr lang="en-AU" dirty="0">
              <a:hlinkClick r:id="rId4"/>
            </a:endParaRPr>
          </a:p>
          <a:p>
            <a:pPr marL="0" indent="0">
              <a:buNone/>
            </a:pPr>
            <a:r>
              <a:rPr lang="en-AU" dirty="0">
                <a:hlinkClick r:id="rId4"/>
              </a:rPr>
              <a:t>http://www.huffingtonpost.com.au/2016/02/24/australia-obesity-statistics_n_9154422.html</a:t>
            </a:r>
            <a:endParaRPr lang="en-AU" dirty="0"/>
          </a:p>
          <a:p>
            <a:pPr marL="0" indent="0">
              <a:buNone/>
            </a:pPr>
            <a:endParaRPr lang="en-US" dirty="0"/>
          </a:p>
          <a:p>
            <a:pPr marL="0" indent="0">
              <a:buNone/>
            </a:pPr>
            <a:r>
              <a:rPr lang="en-AU" dirty="0">
                <a:hlinkClick r:id="rId6"/>
              </a:rPr>
              <a:t>http://www.healthline.com/health-blogs/diet-diva/dangers-underweight</a:t>
            </a:r>
            <a:endParaRPr lang="en-AU" dirty="0"/>
          </a:p>
          <a:p>
            <a:pPr marL="0" indent="0">
              <a:buNone/>
            </a:pPr>
            <a:endParaRPr lang="en-US" dirty="0"/>
          </a:p>
        </p:txBody>
      </p:sp>
    </p:spTree>
    <p:extLst>
      <p:ext uri="{BB962C8B-B14F-4D97-AF65-F5344CB8AC3E}">
        <p14:creationId xmlns:p14="http://schemas.microsoft.com/office/powerpoint/2010/main" val="24307525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Sources</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73198" y="1556792"/>
            <a:ext cx="7261055" cy="3600400"/>
          </a:xfrm>
        </p:spPr>
        <p:txBody>
          <a:bodyPr>
            <a:normAutofit fontScale="55000" lnSpcReduction="20000"/>
          </a:bodyPr>
          <a:lstStyle/>
          <a:p>
            <a:r>
              <a:rPr lang="en-US" sz="2200" dirty="0"/>
              <a:t>Lockhart, E. (2010). </a:t>
            </a:r>
            <a:r>
              <a:rPr lang="en-US" sz="2200" i="1" dirty="0"/>
              <a:t>Health Studies Stage 2A-b. </a:t>
            </a:r>
            <a:r>
              <a:rPr lang="en-US" sz="2200" dirty="0"/>
              <a:t>Madeley: Print Publishing. </a:t>
            </a:r>
          </a:p>
          <a:p>
            <a:r>
              <a:rPr lang="en-US" sz="2200" dirty="0"/>
              <a:t>Images from:</a:t>
            </a:r>
          </a:p>
          <a:p>
            <a:pPr marL="0" indent="0">
              <a:buNone/>
            </a:pPr>
            <a:r>
              <a:rPr lang="en-AU" sz="2200" dirty="0">
                <a:hlinkClick r:id="rId3"/>
              </a:rPr>
              <a:t>http://www.buzzhubmedia.com/10-income-streams-for-your-business-janelle-belle/#prettyPhoto</a:t>
            </a:r>
            <a:endParaRPr lang="en-AU" sz="2200" dirty="0"/>
          </a:p>
          <a:p>
            <a:pPr marL="0" indent="0">
              <a:buNone/>
            </a:pPr>
            <a:r>
              <a:rPr lang="en-AU" sz="2200" dirty="0"/>
              <a:t>http://www.sheknows.com/parenting/articles/968857/the-hottest-new-baby-boy-names-of-2012</a:t>
            </a:r>
          </a:p>
          <a:p>
            <a:pPr marL="0" indent="0">
              <a:buNone/>
            </a:pPr>
            <a:r>
              <a:rPr lang="en-AU" sz="2200" dirty="0">
                <a:hlinkClick r:id="rId4"/>
              </a:rPr>
              <a:t>http://www.healthline.com/health-blogs/diet-diva/dangers-underweight</a:t>
            </a:r>
            <a:endParaRPr lang="en-AU" sz="2200" dirty="0"/>
          </a:p>
          <a:p>
            <a:pPr marL="0" indent="0">
              <a:buNone/>
            </a:pPr>
            <a:r>
              <a:rPr lang="en-AU" sz="2200" dirty="0">
                <a:hlinkClick r:id="rId5"/>
              </a:rPr>
              <a:t>https://www.nhlbi.nih.gov/health/health-topics/topics/obe/risks</a:t>
            </a:r>
            <a:endParaRPr lang="en-AU" sz="2200" dirty="0"/>
          </a:p>
          <a:p>
            <a:pPr marL="0" indent="0">
              <a:buNone/>
            </a:pPr>
            <a:r>
              <a:rPr lang="en-AU" sz="2200" dirty="0">
                <a:hlinkClick r:id="rId6"/>
              </a:rPr>
              <a:t>http://www.perthnow.com.au/news/western-australia/near6kg-baby-born-in-perth-on-australia-day-a-huge-bundle-of-joy-for-tassell-family/news-story/a433513db4d40a9f3f113748f1bffc07</a:t>
            </a:r>
            <a:endParaRPr lang="en-AU" sz="2200" dirty="0"/>
          </a:p>
          <a:p>
            <a:r>
              <a:rPr lang="en-US" sz="2200" dirty="0">
                <a:hlinkClick r:id="rId7"/>
              </a:rPr>
              <a:t>http://www.huffingtonpost.com.au/2016/02/24/australia-obesity-statistics_n_9154422.html</a:t>
            </a:r>
            <a:r>
              <a:rPr lang="en-US" sz="2200" dirty="0"/>
              <a:t> </a:t>
            </a:r>
          </a:p>
          <a:p>
            <a:endParaRPr lang="en-US" sz="2200" dirty="0"/>
          </a:p>
          <a:p>
            <a:pPr marL="0" indent="0">
              <a:buNone/>
            </a:pPr>
            <a:r>
              <a:rPr lang="en-US" sz="2200" dirty="0">
                <a:hlinkClick r:id="rId8"/>
              </a:rPr>
              <a:t>http://www.babycentre.co.uk/a1033196/low-birth-weight-in-babies</a:t>
            </a:r>
            <a:endParaRPr lang="en-US" sz="2200" dirty="0"/>
          </a:p>
          <a:p>
            <a:pPr marL="0" indent="0">
              <a:buNone/>
            </a:pPr>
            <a:endParaRPr lang="en-US" dirty="0"/>
          </a:p>
        </p:txBody>
      </p:sp>
    </p:spTree>
    <p:extLst>
      <p:ext uri="{BB962C8B-B14F-4D97-AF65-F5344CB8AC3E}">
        <p14:creationId xmlns:p14="http://schemas.microsoft.com/office/powerpoint/2010/main" val="27870339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AD4BB0-E907-4789-8386-A94DF1D13AE6}"/>
              </a:ext>
            </a:extLst>
          </p:cNvPr>
          <p:cNvSpPr>
            <a:spLocks noGrp="1"/>
          </p:cNvSpPr>
          <p:nvPr>
            <p:ph type="title"/>
          </p:nvPr>
        </p:nvSpPr>
        <p:spPr>
          <a:xfrm>
            <a:off x="965199" y="609600"/>
            <a:ext cx="7648121" cy="1099457"/>
          </a:xfrm>
        </p:spPr>
        <p:txBody>
          <a:bodyPr>
            <a:normAutofit/>
          </a:bodyPr>
          <a:lstStyle/>
          <a:p>
            <a:pPr algn="ctr"/>
            <a:r>
              <a:rPr lang="en-US" dirty="0"/>
              <a:t>Class task:</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1" name="Content Placeholder 2">
            <a:extLst>
              <a:ext uri="{FF2B5EF4-FFF2-40B4-BE49-F238E27FC236}">
                <a16:creationId xmlns:a16="http://schemas.microsoft.com/office/drawing/2014/main" id="{72D589AA-2FDD-4E6B-8B12-3D9EC52D1197}"/>
              </a:ext>
            </a:extLst>
          </p:cNvPr>
          <p:cNvGraphicFramePr>
            <a:graphicFrameLocks noGrp="1"/>
          </p:cNvGraphicFramePr>
          <p:nvPr>
            <p:ph idx="1"/>
            <p:extLst>
              <p:ext uri="{D42A27DB-BD31-4B8C-83A1-F6EECF244321}">
                <p14:modId xmlns:p14="http://schemas.microsoft.com/office/powerpoint/2010/main" val="541101140"/>
              </p:ext>
            </p:extLst>
          </p:nvPr>
        </p:nvGraphicFramePr>
        <p:xfrm>
          <a:off x="965199" y="1948543"/>
          <a:ext cx="7213600"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50315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65032"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99781" y="3681413"/>
            <a:ext cx="3572669"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93473" y="-8467"/>
            <a:ext cx="2255512"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947"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6616" y="3048000"/>
            <a:ext cx="2444750"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8241"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6115" y="3589867"/>
            <a:ext cx="1362870"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323528" y="609600"/>
            <a:ext cx="3240360" cy="5175624"/>
          </a:xfrm>
        </p:spPr>
        <p:txBody>
          <a:bodyPr anchor="ctr">
            <a:normAutofit/>
          </a:bodyPr>
          <a:lstStyle/>
          <a:p>
            <a:r>
              <a:rPr lang="en-US" dirty="0">
                <a:solidFill>
                  <a:schemeClr val="tx1">
                    <a:lumMod val="85000"/>
                    <a:lumOff val="15000"/>
                  </a:schemeClr>
                </a:solidFill>
              </a:rPr>
              <a:t>Writing in Health Studies</a:t>
            </a:r>
            <a:endParaRPr lang="en-AU" dirty="0">
              <a:solidFill>
                <a:schemeClr val="tx1">
                  <a:lumMod val="85000"/>
                  <a:lumOff val="15000"/>
                </a:schemeClr>
              </a:solidFill>
            </a:endParaRP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1615" y="-8467"/>
            <a:ext cx="5332385"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4499992" y="776895"/>
            <a:ext cx="4524045" cy="5175624"/>
          </a:xfrm>
        </p:spPr>
        <p:txBody>
          <a:bodyPr anchor="ctr">
            <a:normAutofit/>
          </a:bodyPr>
          <a:lstStyle/>
          <a:p>
            <a:pPr marL="0" indent="0">
              <a:buClr>
                <a:schemeClr val="tx1"/>
              </a:buClr>
              <a:buNone/>
            </a:pPr>
            <a:endParaRPr lang="en-US" dirty="0"/>
          </a:p>
          <a:p>
            <a:pPr marL="285750" indent="-285750">
              <a:buClr>
                <a:schemeClr val="tx1"/>
              </a:buClr>
              <a:buFont typeface="Arial" panose="020B0604020202020204" pitchFamily="34" charset="0"/>
              <a:buChar char="•"/>
            </a:pPr>
            <a:endParaRPr lang="en-US" dirty="0"/>
          </a:p>
          <a:p>
            <a:endParaRPr lang="en-AU" dirty="0">
              <a:solidFill>
                <a:srgbClr val="FFFFFF"/>
              </a:solidFill>
            </a:endParaRPr>
          </a:p>
        </p:txBody>
      </p:sp>
    </p:spTree>
    <p:extLst>
      <p:ext uri="{BB962C8B-B14F-4D97-AF65-F5344CB8AC3E}">
        <p14:creationId xmlns:p14="http://schemas.microsoft.com/office/powerpoint/2010/main" val="2055756195"/>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1080E-8F0E-4A77-AA28-FB19B6DECEEA}"/>
              </a:ext>
            </a:extLst>
          </p:cNvPr>
          <p:cNvSpPr>
            <a:spLocks noGrp="1"/>
          </p:cNvSpPr>
          <p:nvPr>
            <p:ph type="title"/>
          </p:nvPr>
        </p:nvSpPr>
        <p:spPr/>
        <p:txBody>
          <a:bodyPr/>
          <a:lstStyle/>
          <a:p>
            <a:r>
              <a:rPr lang="en-US" dirty="0"/>
              <a:t>Writing in Health Studies </a:t>
            </a:r>
            <a:endParaRPr lang="en-AU" dirty="0"/>
          </a:p>
        </p:txBody>
      </p:sp>
      <p:sp>
        <p:nvSpPr>
          <p:cNvPr id="3" name="Content Placeholder 2">
            <a:extLst>
              <a:ext uri="{FF2B5EF4-FFF2-40B4-BE49-F238E27FC236}">
                <a16:creationId xmlns:a16="http://schemas.microsoft.com/office/drawing/2014/main" id="{B999BB90-E719-410F-9D69-6565F5D67999}"/>
              </a:ext>
            </a:extLst>
          </p:cNvPr>
          <p:cNvSpPr>
            <a:spLocks noGrp="1"/>
          </p:cNvSpPr>
          <p:nvPr>
            <p:ph idx="1"/>
          </p:nvPr>
        </p:nvSpPr>
        <p:spPr>
          <a:xfrm>
            <a:off x="609598" y="1412776"/>
            <a:ext cx="7490793" cy="5256584"/>
          </a:xfrm>
        </p:spPr>
        <p:txBody>
          <a:bodyPr>
            <a:normAutofit/>
          </a:bodyPr>
          <a:lstStyle/>
          <a:p>
            <a:r>
              <a:rPr lang="en-US" dirty="0"/>
              <a:t>Monash writing style – </a:t>
            </a:r>
            <a:r>
              <a:rPr lang="en-US" dirty="0">
                <a:hlinkClick r:id="rId2"/>
              </a:rPr>
              <a:t>Click here </a:t>
            </a:r>
            <a:endParaRPr lang="en-US" dirty="0"/>
          </a:p>
          <a:p>
            <a:r>
              <a:rPr lang="en-US" dirty="0"/>
              <a:t>Essays – Intro – body – conclusion – </a:t>
            </a:r>
            <a:r>
              <a:rPr lang="en-US" dirty="0">
                <a:hlinkClick r:id="rId3"/>
              </a:rPr>
              <a:t>Click here</a:t>
            </a:r>
            <a:endParaRPr lang="en-US" dirty="0"/>
          </a:p>
          <a:p>
            <a:r>
              <a:rPr lang="en-AU" dirty="0"/>
              <a:t>Referencing styles </a:t>
            </a:r>
          </a:p>
          <a:p>
            <a:pPr lvl="1"/>
            <a:r>
              <a:rPr lang="en-AU" dirty="0">
                <a:hlinkClick r:id="rId4"/>
              </a:rPr>
              <a:t>https://libguides.murdoch.edu.au/APA/examples</a:t>
            </a:r>
            <a:r>
              <a:rPr lang="en-AU" dirty="0"/>
              <a:t> </a:t>
            </a:r>
          </a:p>
          <a:p>
            <a:pPr lvl="1"/>
            <a:r>
              <a:rPr lang="en-AU" dirty="0">
                <a:hlinkClick r:id="rId5"/>
              </a:rPr>
              <a:t>https://library.nd.edu.au/referencing/apa</a:t>
            </a:r>
            <a:r>
              <a:rPr lang="en-AU" dirty="0"/>
              <a:t> </a:t>
            </a:r>
          </a:p>
          <a:p>
            <a:pPr marL="457200" lvl="1" indent="0">
              <a:buNone/>
            </a:pPr>
            <a:endParaRPr lang="en-AU" dirty="0"/>
          </a:p>
          <a:p>
            <a:pPr marL="457200" lvl="1" indent="0">
              <a:buNone/>
            </a:pPr>
            <a:endParaRPr lang="en-AU" dirty="0"/>
          </a:p>
          <a:p>
            <a:pPr marL="457200" lvl="1" indent="0">
              <a:buNone/>
            </a:pPr>
            <a:r>
              <a:rPr lang="en-AU" dirty="0"/>
              <a:t>Let’s practice writing!</a:t>
            </a:r>
          </a:p>
          <a:p>
            <a:pPr marL="457200" lvl="1" indent="0">
              <a:buNone/>
            </a:pPr>
            <a:r>
              <a:rPr lang="en-AU" dirty="0"/>
              <a:t>Choose a determinant of health that you understand well. Write a paragraph describing the determinant and explaining how it could influence an individual and community's health status. Use examples where possible. </a:t>
            </a:r>
            <a:endParaRPr lang="en-AU" dirty="0">
              <a:solidFill>
                <a:srgbClr val="C00000"/>
              </a:solidFill>
            </a:endParaRPr>
          </a:p>
        </p:txBody>
      </p:sp>
    </p:spTree>
    <p:extLst>
      <p:ext uri="{BB962C8B-B14F-4D97-AF65-F5344CB8AC3E}">
        <p14:creationId xmlns:p14="http://schemas.microsoft.com/office/powerpoint/2010/main" val="11866616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ERIN BROKOVICH</a:t>
            </a:r>
            <a:endParaRPr lang="en-AU" dirty="0"/>
          </a:p>
        </p:txBody>
      </p:sp>
      <p:sp>
        <p:nvSpPr>
          <p:cNvPr id="3" name="Content Placeholder 2"/>
          <p:cNvSpPr>
            <a:spLocks noGrp="1"/>
          </p:cNvSpPr>
          <p:nvPr>
            <p:ph idx="1"/>
          </p:nvPr>
        </p:nvSpPr>
        <p:spPr>
          <a:xfrm>
            <a:off x="609599" y="1484784"/>
            <a:ext cx="4610474" cy="4556579"/>
          </a:xfrm>
        </p:spPr>
        <p:txBody>
          <a:bodyPr/>
          <a:lstStyle/>
          <a:p>
            <a:endParaRPr lang="en-US" dirty="0"/>
          </a:p>
          <a:p>
            <a:r>
              <a:rPr lang="en-AU" dirty="0"/>
              <a:t>Enjoy the movie</a:t>
            </a:r>
          </a:p>
          <a:p>
            <a:r>
              <a:rPr lang="en-AU" dirty="0"/>
              <a:t>Look for determinants of health and examples </a:t>
            </a:r>
          </a:p>
          <a:p>
            <a:r>
              <a:rPr lang="en-AU" dirty="0"/>
              <a:t>How is the  health of the characters impacted</a:t>
            </a:r>
          </a:p>
          <a:p>
            <a:r>
              <a:rPr lang="en-AU" dirty="0"/>
              <a:t>Take notes of the above</a:t>
            </a:r>
          </a:p>
          <a:p>
            <a:r>
              <a:rPr lang="en-AU" dirty="0"/>
              <a:t>How is the health of the community? </a:t>
            </a:r>
          </a:p>
        </p:txBody>
      </p:sp>
      <p:pic>
        <p:nvPicPr>
          <p:cNvPr id="1026" name="Picture 2" descr="Image result for erin brockovich">
            <a:extLst>
              <a:ext uri="{FF2B5EF4-FFF2-40B4-BE49-F238E27FC236}">
                <a16:creationId xmlns:a16="http://schemas.microsoft.com/office/drawing/2014/main" id="{48BEF221-4682-45D2-8C53-9DE4D76444B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8480" y="710188"/>
            <a:ext cx="3817664" cy="5437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955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28D499-D3DB-4A66-A4A5-A4B69D996C49}"/>
              </a:ext>
            </a:extLst>
          </p:cNvPr>
          <p:cNvSpPr>
            <a:spLocks noGrp="1"/>
          </p:cNvSpPr>
          <p:nvPr>
            <p:ph type="title"/>
          </p:nvPr>
        </p:nvSpPr>
        <p:spPr>
          <a:xfrm>
            <a:off x="965199" y="609601"/>
            <a:ext cx="7648121" cy="659159"/>
          </a:xfrm>
        </p:spPr>
        <p:txBody>
          <a:bodyPr>
            <a:normAutofit/>
          </a:bodyPr>
          <a:lstStyle/>
          <a:p>
            <a:pPr>
              <a:lnSpc>
                <a:spcPct val="90000"/>
              </a:lnSpc>
            </a:pPr>
            <a:r>
              <a:rPr lang="en-US" dirty="0"/>
              <a:t>What you’ll need:</a:t>
            </a:r>
            <a:endParaRPr lang="en-AU" dirty="0"/>
          </a:p>
        </p:txBody>
      </p:sp>
      <p:sp>
        <p:nvSpPr>
          <p:cNvPr id="26"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4428586-665B-4937-AFFD-CA26BF551C09}"/>
              </a:ext>
            </a:extLst>
          </p:cNvPr>
          <p:cNvSpPr>
            <a:spLocks noGrp="1"/>
          </p:cNvSpPr>
          <p:nvPr>
            <p:ph idx="1"/>
          </p:nvPr>
        </p:nvSpPr>
        <p:spPr>
          <a:xfrm>
            <a:off x="1043608" y="1785381"/>
            <a:ext cx="6347714" cy="3880773"/>
          </a:xfrm>
        </p:spPr>
        <p:txBody>
          <a:bodyPr/>
          <a:lstStyle/>
          <a:p>
            <a:r>
              <a:rPr lang="en-US" dirty="0"/>
              <a:t>Textbook (Emily Lockhart)</a:t>
            </a:r>
          </a:p>
          <a:p>
            <a:r>
              <a:rPr lang="en-US" dirty="0"/>
              <a:t>Incomplete lecture slides to fill in as we go</a:t>
            </a:r>
          </a:p>
          <a:p>
            <a:r>
              <a:rPr lang="en-US" dirty="0"/>
              <a:t>Complete lecture slides presented in class </a:t>
            </a:r>
          </a:p>
          <a:p>
            <a:r>
              <a:rPr lang="en-US" dirty="0"/>
              <a:t>Glossary</a:t>
            </a:r>
          </a:p>
          <a:p>
            <a:r>
              <a:rPr lang="en-US" dirty="0"/>
              <a:t>A file/something to collate loose sheets etc. </a:t>
            </a:r>
          </a:p>
          <a:p>
            <a:r>
              <a:rPr lang="en-US" dirty="0"/>
              <a:t>A system for your study notes (my recommendation is a blank lined notebook of some kind, but some people prefer index cards or similar!)</a:t>
            </a:r>
          </a:p>
          <a:p>
            <a:r>
              <a:rPr lang="en-US" dirty="0"/>
              <a:t>Course outline and assessment outline</a:t>
            </a:r>
          </a:p>
          <a:p>
            <a:endParaRPr lang="en-US" dirty="0"/>
          </a:p>
          <a:p>
            <a:endParaRPr lang="en-US" dirty="0"/>
          </a:p>
          <a:p>
            <a:endParaRPr lang="en-AU" dirty="0"/>
          </a:p>
        </p:txBody>
      </p:sp>
    </p:spTree>
    <p:extLst>
      <p:ext uri="{BB962C8B-B14F-4D97-AF65-F5344CB8AC3E}">
        <p14:creationId xmlns:p14="http://schemas.microsoft.com/office/powerpoint/2010/main" val="297314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1080E-8F0E-4A77-AA28-FB19B6DECEEA}"/>
              </a:ext>
            </a:extLst>
          </p:cNvPr>
          <p:cNvSpPr>
            <a:spLocks noGrp="1"/>
          </p:cNvSpPr>
          <p:nvPr>
            <p:ph type="title"/>
          </p:nvPr>
        </p:nvSpPr>
        <p:spPr/>
        <p:txBody>
          <a:bodyPr/>
          <a:lstStyle/>
          <a:p>
            <a:r>
              <a:rPr lang="en-US" dirty="0"/>
              <a:t>Writing in Health Studies </a:t>
            </a:r>
            <a:endParaRPr lang="en-AU" dirty="0"/>
          </a:p>
        </p:txBody>
      </p:sp>
      <p:sp>
        <p:nvSpPr>
          <p:cNvPr id="3" name="Content Placeholder 2">
            <a:extLst>
              <a:ext uri="{FF2B5EF4-FFF2-40B4-BE49-F238E27FC236}">
                <a16:creationId xmlns:a16="http://schemas.microsoft.com/office/drawing/2014/main" id="{B999BB90-E719-410F-9D69-6565F5D67999}"/>
              </a:ext>
            </a:extLst>
          </p:cNvPr>
          <p:cNvSpPr>
            <a:spLocks noGrp="1"/>
          </p:cNvSpPr>
          <p:nvPr>
            <p:ph idx="1"/>
          </p:nvPr>
        </p:nvSpPr>
        <p:spPr>
          <a:xfrm>
            <a:off x="609598" y="1412776"/>
            <a:ext cx="7490793" cy="5256584"/>
          </a:xfrm>
        </p:spPr>
        <p:txBody>
          <a:bodyPr>
            <a:normAutofit/>
          </a:bodyPr>
          <a:lstStyle/>
          <a:p>
            <a:r>
              <a:rPr lang="en-US" dirty="0">
                <a:highlight>
                  <a:srgbClr val="FFFF00"/>
                </a:highlight>
              </a:rPr>
              <a:t>Planning an essay </a:t>
            </a:r>
          </a:p>
          <a:p>
            <a:pPr lvl="1"/>
            <a:r>
              <a:rPr lang="en-US" dirty="0">
                <a:highlight>
                  <a:srgbClr val="FFFF00"/>
                </a:highlight>
              </a:rPr>
              <a:t>Identify key points</a:t>
            </a:r>
          </a:p>
          <a:p>
            <a:pPr lvl="1"/>
            <a:r>
              <a:rPr lang="en-US" dirty="0">
                <a:highlight>
                  <a:srgbClr val="FFFF00"/>
                </a:highlight>
              </a:rPr>
              <a:t>Examples</a:t>
            </a:r>
          </a:p>
          <a:p>
            <a:pPr lvl="1"/>
            <a:r>
              <a:rPr lang="en-US" dirty="0">
                <a:highlight>
                  <a:srgbClr val="FFFF00"/>
                </a:highlight>
              </a:rPr>
              <a:t>Basic structure </a:t>
            </a:r>
          </a:p>
          <a:p>
            <a:pPr lvl="1"/>
            <a:r>
              <a:rPr lang="en-US" dirty="0">
                <a:highlight>
                  <a:srgbClr val="FFFF00"/>
                </a:highlight>
              </a:rPr>
              <a:t>Mark allocation</a:t>
            </a:r>
            <a:endParaRPr lang="en-AU" dirty="0">
              <a:highlight>
                <a:srgbClr val="FFFF00"/>
              </a:highlight>
            </a:endParaRPr>
          </a:p>
          <a:p>
            <a:pPr marL="457200" lvl="1" indent="0">
              <a:buNone/>
            </a:pPr>
            <a:endParaRPr lang="en-AU" dirty="0"/>
          </a:p>
          <a:p>
            <a:pPr marL="457200" lvl="1" indent="0">
              <a:buNone/>
            </a:pPr>
            <a:endParaRPr lang="en-AU" dirty="0"/>
          </a:p>
          <a:p>
            <a:pPr marL="457200" lvl="1" indent="0">
              <a:buNone/>
            </a:pPr>
            <a:r>
              <a:rPr lang="en-AU" dirty="0"/>
              <a:t>Practice essay response task:</a:t>
            </a:r>
          </a:p>
          <a:p>
            <a:pPr marL="457200" lvl="1" indent="0">
              <a:buNone/>
            </a:pPr>
            <a:endParaRPr lang="en-AU" dirty="0"/>
          </a:p>
          <a:p>
            <a:pPr marL="457200" lvl="1" indent="0">
              <a:buNone/>
            </a:pPr>
            <a:r>
              <a:rPr lang="en-AU" dirty="0">
                <a:solidFill>
                  <a:srgbClr val="00B0F0"/>
                </a:solidFill>
              </a:rPr>
              <a:t>Identify and explain 2 connected socio-economic determinants of health. Describe the a link between each of them and how they could impact negatively or positively on a communities health status</a:t>
            </a:r>
          </a:p>
        </p:txBody>
      </p:sp>
    </p:spTree>
    <p:extLst>
      <p:ext uri="{BB962C8B-B14F-4D97-AF65-F5344CB8AC3E}">
        <p14:creationId xmlns:p14="http://schemas.microsoft.com/office/powerpoint/2010/main" val="26026644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65032"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99781" y="3681413"/>
            <a:ext cx="3572669"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93473" y="-8467"/>
            <a:ext cx="2255512"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947"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6616" y="3048000"/>
            <a:ext cx="2444750"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8241"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6115" y="3589867"/>
            <a:ext cx="1362870"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323528" y="609600"/>
            <a:ext cx="3240360" cy="5175624"/>
          </a:xfrm>
        </p:spPr>
        <p:txBody>
          <a:bodyPr anchor="ctr">
            <a:normAutofit/>
          </a:bodyPr>
          <a:lstStyle/>
          <a:p>
            <a:r>
              <a:rPr lang="en-US" dirty="0">
                <a:solidFill>
                  <a:schemeClr val="tx1">
                    <a:lumMod val="85000"/>
                    <a:lumOff val="15000"/>
                  </a:schemeClr>
                </a:solidFill>
              </a:rPr>
              <a:t>Health Promotion</a:t>
            </a:r>
            <a:endParaRPr lang="en-AU" dirty="0">
              <a:solidFill>
                <a:schemeClr val="tx1">
                  <a:lumMod val="85000"/>
                  <a:lumOff val="15000"/>
                </a:schemeClr>
              </a:solidFill>
            </a:endParaRP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1615" y="-8467"/>
            <a:ext cx="5332385"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4499992" y="776895"/>
            <a:ext cx="4524045" cy="5175624"/>
          </a:xfrm>
        </p:spPr>
        <p:txBody>
          <a:bodyPr anchor="ctr">
            <a:normAutofit/>
          </a:bodyPr>
          <a:lstStyle/>
          <a:p>
            <a:pPr marL="0" indent="0">
              <a:buClr>
                <a:schemeClr val="tx1"/>
              </a:buClr>
              <a:buNone/>
            </a:pPr>
            <a:endParaRPr lang="en-US" dirty="0"/>
          </a:p>
          <a:p>
            <a:pPr marL="285750" indent="-285750">
              <a:buClr>
                <a:schemeClr val="tx1"/>
              </a:buClr>
              <a:buFont typeface="Arial" panose="020B0604020202020204" pitchFamily="34" charset="0"/>
              <a:buChar char="•"/>
            </a:pPr>
            <a:endParaRPr lang="en-US" dirty="0"/>
          </a:p>
          <a:p>
            <a:endParaRPr lang="en-AU" dirty="0">
              <a:solidFill>
                <a:srgbClr val="FFFFFF"/>
              </a:solidFill>
            </a:endParaRPr>
          </a:p>
        </p:txBody>
      </p:sp>
      <p:sp>
        <p:nvSpPr>
          <p:cNvPr id="15" name="Content Placeholder 2">
            <a:extLst>
              <a:ext uri="{FF2B5EF4-FFF2-40B4-BE49-F238E27FC236}">
                <a16:creationId xmlns:a16="http://schemas.microsoft.com/office/drawing/2014/main" id="{67AC7054-D8BB-463B-B649-ED2571B5D3BE}"/>
              </a:ext>
            </a:extLst>
          </p:cNvPr>
          <p:cNvSpPr txBox="1">
            <a:spLocks/>
          </p:cNvSpPr>
          <p:nvPr/>
        </p:nvSpPr>
        <p:spPr>
          <a:xfrm>
            <a:off x="4652392" y="929295"/>
            <a:ext cx="4524045" cy="5175624"/>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b="1" u="sng" dirty="0"/>
              <a:t>SYLLABUS:</a:t>
            </a:r>
          </a:p>
          <a:p>
            <a:pPr marL="0" indent="0">
              <a:buFont typeface="Wingdings 3" charset="2"/>
              <a:buNone/>
            </a:pPr>
            <a:endParaRPr lang="en-US" b="1" u="sng" dirty="0"/>
          </a:p>
          <a:p>
            <a:pPr marL="0" lvl="0" indent="0">
              <a:buNone/>
            </a:pPr>
            <a:r>
              <a:rPr lang="en-AU" dirty="0"/>
              <a:t>Definition of health promotion</a:t>
            </a:r>
          </a:p>
          <a:p>
            <a:pPr marL="0" lvl="0" indent="0">
              <a:buNone/>
            </a:pPr>
            <a:r>
              <a:rPr lang="en-AU" dirty="0"/>
              <a:t>Framework for health promotion, including:</a:t>
            </a:r>
          </a:p>
          <a:p>
            <a:pPr lvl="0">
              <a:buClr>
                <a:schemeClr val="tx1"/>
              </a:buClr>
              <a:buFont typeface="Arial" panose="020B0604020202020204" pitchFamily="34" charset="0"/>
              <a:buChar char="•"/>
            </a:pPr>
            <a:r>
              <a:rPr lang="en-AU" dirty="0"/>
              <a:t>Focus (individuals, groups, populations)</a:t>
            </a:r>
          </a:p>
          <a:p>
            <a:pPr lvl="0">
              <a:buClr>
                <a:schemeClr val="tx1"/>
              </a:buClr>
              <a:buFont typeface="Arial" panose="020B0604020202020204" pitchFamily="34" charset="0"/>
              <a:buChar char="•"/>
            </a:pPr>
            <a:r>
              <a:rPr lang="en-AU" dirty="0"/>
              <a:t>Strategies (educational, motivational, operational, economic, regulatory, technological)</a:t>
            </a:r>
          </a:p>
          <a:p>
            <a:pPr lvl="0">
              <a:buClr>
                <a:schemeClr val="tx1"/>
              </a:buClr>
              <a:buFont typeface="Arial" panose="020B0604020202020204" pitchFamily="34" charset="0"/>
              <a:buChar char="•"/>
            </a:pPr>
            <a:r>
              <a:rPr lang="en-AU" dirty="0"/>
              <a:t>Impact (behavioural and environmental adaptations)</a:t>
            </a:r>
          </a:p>
          <a:p>
            <a:pPr lvl="0">
              <a:buClr>
                <a:schemeClr val="tx1"/>
              </a:buClr>
              <a:buFont typeface="Arial" panose="020B0604020202020204" pitchFamily="34" charset="0"/>
              <a:buChar char="•"/>
            </a:pPr>
            <a:r>
              <a:rPr lang="en-AU" dirty="0"/>
              <a:t>Outcomes (better health)</a:t>
            </a:r>
          </a:p>
          <a:p>
            <a:pPr marL="0" indent="0">
              <a:buClr>
                <a:schemeClr val="tx1"/>
              </a:buClr>
              <a:buFont typeface="Wingdings 3" charset="2"/>
              <a:buNone/>
            </a:pPr>
            <a:endParaRPr lang="en-US" dirty="0"/>
          </a:p>
          <a:p>
            <a:pPr marL="285750" indent="-285750">
              <a:buClr>
                <a:schemeClr val="tx1"/>
              </a:buClr>
              <a:buFont typeface="Arial" panose="020B0604020202020204" pitchFamily="34" charset="0"/>
              <a:buChar char="•"/>
            </a:pPr>
            <a:endParaRPr lang="en-US" dirty="0"/>
          </a:p>
          <a:p>
            <a:endParaRPr lang="en-AU" dirty="0">
              <a:solidFill>
                <a:srgbClr val="FFFFFF"/>
              </a:solidFill>
            </a:endParaRPr>
          </a:p>
        </p:txBody>
      </p:sp>
    </p:spTree>
    <p:extLst>
      <p:ext uri="{BB962C8B-B14F-4D97-AF65-F5344CB8AC3E}">
        <p14:creationId xmlns:p14="http://schemas.microsoft.com/office/powerpoint/2010/main" val="27552652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Health Promotion</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73198" y="1556792"/>
            <a:ext cx="7261055" cy="3600400"/>
          </a:xfrm>
        </p:spPr>
        <p:txBody>
          <a:bodyPr>
            <a:normAutofit/>
          </a:bodyPr>
          <a:lstStyle/>
          <a:p>
            <a:r>
              <a:rPr lang="en-US" dirty="0">
                <a:solidFill>
                  <a:schemeClr val="tx1"/>
                </a:solidFill>
              </a:rPr>
              <a:t>What do you think health promotion is?</a:t>
            </a:r>
          </a:p>
          <a:p>
            <a:r>
              <a:rPr lang="en-US" dirty="0">
                <a:solidFill>
                  <a:schemeClr val="tx1"/>
                </a:solidFill>
              </a:rPr>
              <a:t>Brief introduction </a:t>
            </a:r>
          </a:p>
          <a:p>
            <a:pPr lvl="1"/>
            <a:r>
              <a:rPr lang="en-AU" dirty="0">
                <a:solidFill>
                  <a:schemeClr val="tx1"/>
                </a:solidFill>
                <a:hlinkClick r:id="rId3">
                  <a:extLst>
                    <a:ext uri="{A12FA001-AC4F-418D-AE19-62706E023703}">
                      <ahyp:hlinkClr xmlns:ahyp="http://schemas.microsoft.com/office/drawing/2018/hyperlinkcolor" val="tx"/>
                    </a:ext>
                  </a:extLst>
                </a:hlinkClick>
              </a:rPr>
              <a:t>https://www.youtube.com/watch?v=G2quVLcJVBk</a:t>
            </a:r>
            <a:r>
              <a:rPr lang="en-AU" dirty="0">
                <a:solidFill>
                  <a:schemeClr val="tx1"/>
                </a:solidFill>
              </a:rPr>
              <a:t> </a:t>
            </a:r>
          </a:p>
          <a:p>
            <a:endParaRPr lang="en-US" sz="2200" dirty="0">
              <a:solidFill>
                <a:schemeClr val="tx1"/>
              </a:solidFill>
            </a:endParaRPr>
          </a:p>
          <a:p>
            <a:pPr marL="0" indent="0">
              <a:buNone/>
            </a:pPr>
            <a:endParaRPr lang="en-US" dirty="0"/>
          </a:p>
        </p:txBody>
      </p:sp>
      <p:pic>
        <p:nvPicPr>
          <p:cNvPr id="7" name="Picture 6" descr="A picture containing drawing&#10;&#10;Description automatically generated">
            <a:extLst>
              <a:ext uri="{FF2B5EF4-FFF2-40B4-BE49-F238E27FC236}">
                <a16:creationId xmlns:a16="http://schemas.microsoft.com/office/drawing/2014/main" id="{6E343AEB-FBC1-47FF-A8BB-9516F4810C5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259632" y="3377753"/>
            <a:ext cx="6216024" cy="2051287"/>
          </a:xfrm>
          <a:prstGeom prst="rect">
            <a:avLst/>
          </a:prstGeom>
        </p:spPr>
      </p:pic>
    </p:spTree>
    <p:extLst>
      <p:ext uri="{BB962C8B-B14F-4D97-AF65-F5344CB8AC3E}">
        <p14:creationId xmlns:p14="http://schemas.microsoft.com/office/powerpoint/2010/main" val="29459902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Health Promotion</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73198" y="1556792"/>
            <a:ext cx="7261055" cy="4691608"/>
          </a:xfrm>
        </p:spPr>
        <p:txBody>
          <a:bodyPr>
            <a:normAutofit fontScale="62500" lnSpcReduction="20000"/>
          </a:bodyPr>
          <a:lstStyle/>
          <a:p>
            <a:pPr marL="0" indent="0">
              <a:buNone/>
            </a:pPr>
            <a:r>
              <a:rPr lang="en-US" sz="2400" dirty="0"/>
              <a:t>Definition: </a:t>
            </a:r>
          </a:p>
          <a:p>
            <a:pPr marL="0" indent="0">
              <a:buNone/>
            </a:pPr>
            <a:r>
              <a:rPr lang="en-US" sz="2400" dirty="0"/>
              <a:t>“</a:t>
            </a:r>
            <a:r>
              <a:rPr lang="en-AU" sz="2400" dirty="0"/>
              <a:t>Health promotion is the process of </a:t>
            </a:r>
            <a:r>
              <a:rPr lang="en-AU" sz="2400" dirty="0">
                <a:highlight>
                  <a:srgbClr val="FFFF00"/>
                </a:highlight>
              </a:rPr>
              <a:t>enabling</a:t>
            </a:r>
            <a:r>
              <a:rPr lang="en-AU" sz="2400" dirty="0"/>
              <a:t> people to </a:t>
            </a:r>
            <a:r>
              <a:rPr lang="en-AU" sz="2400" dirty="0">
                <a:highlight>
                  <a:srgbClr val="FFFF00"/>
                </a:highlight>
              </a:rPr>
              <a:t>increase control </a:t>
            </a:r>
            <a:r>
              <a:rPr lang="en-AU" sz="2400" dirty="0"/>
              <a:t>over, and to i</a:t>
            </a:r>
            <a:r>
              <a:rPr lang="en-AU" sz="2400" dirty="0">
                <a:highlight>
                  <a:srgbClr val="FFFF00"/>
                </a:highlight>
              </a:rPr>
              <a:t>mprove</a:t>
            </a:r>
            <a:r>
              <a:rPr lang="en-AU" sz="2400" dirty="0"/>
              <a:t>, their </a:t>
            </a:r>
            <a:r>
              <a:rPr lang="en-AU" sz="2400" dirty="0">
                <a:highlight>
                  <a:srgbClr val="FFFF00"/>
                </a:highlight>
              </a:rPr>
              <a:t>health</a:t>
            </a:r>
            <a:r>
              <a:rPr lang="en-AU" sz="2400" dirty="0"/>
              <a:t>.”</a:t>
            </a:r>
          </a:p>
          <a:p>
            <a:pPr marL="0" indent="0">
              <a:buNone/>
            </a:pPr>
            <a:r>
              <a:rPr lang="en-US" sz="2400" dirty="0"/>
              <a:t>-Ottawa Charter WHO, 1986</a:t>
            </a:r>
          </a:p>
          <a:p>
            <a:pPr marL="0" indent="0">
              <a:buNone/>
            </a:pPr>
            <a:endParaRPr lang="en-US" sz="2400" dirty="0"/>
          </a:p>
          <a:p>
            <a:pPr marL="0" indent="0">
              <a:buNone/>
            </a:pPr>
            <a:endParaRPr lang="en-US" sz="2400" dirty="0"/>
          </a:p>
          <a:p>
            <a:pPr marL="0" indent="0">
              <a:buNone/>
            </a:pPr>
            <a:r>
              <a:rPr lang="en-US" sz="2400" dirty="0"/>
              <a:t>“Prevention is better than Cure”</a:t>
            </a:r>
          </a:p>
          <a:p>
            <a:pPr marL="0" indent="0">
              <a:buNone/>
            </a:pPr>
            <a:r>
              <a:rPr lang="en-US" sz="2400" dirty="0"/>
              <a:t>-the long standing motto of health promoters.</a:t>
            </a:r>
          </a:p>
          <a:p>
            <a:pPr marL="0" indent="0">
              <a:buNone/>
            </a:pPr>
            <a:r>
              <a:rPr lang="en-US" sz="2400" dirty="0"/>
              <a:t>(National Preventative Health Taskforce, 2008)</a:t>
            </a:r>
          </a:p>
          <a:p>
            <a:pPr marL="0" indent="0">
              <a:buNone/>
            </a:pPr>
            <a:endParaRPr lang="en-US" sz="2400" dirty="0"/>
          </a:p>
          <a:p>
            <a:pPr marL="0" indent="0">
              <a:buNone/>
            </a:pPr>
            <a:endParaRPr lang="en-AU" sz="2400" dirty="0"/>
          </a:p>
          <a:p>
            <a:pPr marL="0" indent="0">
              <a:buNone/>
            </a:pPr>
            <a:endParaRPr lang="en-AU" sz="2400" dirty="0"/>
          </a:p>
          <a:p>
            <a:pPr marL="0" indent="0">
              <a:buNone/>
            </a:pPr>
            <a:endParaRPr lang="en-AU" sz="2400" dirty="0"/>
          </a:p>
          <a:p>
            <a:pPr marL="0" indent="0">
              <a:buNone/>
            </a:pPr>
            <a:endParaRPr lang="en-AU" sz="2400" dirty="0"/>
          </a:p>
          <a:p>
            <a:pPr marL="0" indent="0">
              <a:buNone/>
            </a:pPr>
            <a:r>
              <a:rPr lang="en-AU" sz="2400" dirty="0"/>
              <a:t>https://www.australia.gov.au/information-and-services/health/health-promotion</a:t>
            </a:r>
          </a:p>
          <a:p>
            <a:endParaRPr lang="en-US" sz="2200" dirty="0">
              <a:solidFill>
                <a:schemeClr val="tx1"/>
              </a:solidFill>
            </a:endParaRPr>
          </a:p>
          <a:p>
            <a:pPr marL="0" indent="0">
              <a:buNone/>
            </a:pPr>
            <a:endParaRPr lang="en-US" dirty="0"/>
          </a:p>
        </p:txBody>
      </p:sp>
      <p:pic>
        <p:nvPicPr>
          <p:cNvPr id="8" name="Picture 2" descr="Image result for health promotion">
            <a:extLst>
              <a:ext uri="{FF2B5EF4-FFF2-40B4-BE49-F238E27FC236}">
                <a16:creationId xmlns:a16="http://schemas.microsoft.com/office/drawing/2014/main" id="{6EEDB48C-45C4-47F7-94FB-D1D4002DA5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49825" y="2654367"/>
            <a:ext cx="3857625" cy="2893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0246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Framework for Health Promotion</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850911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Framework for Health Promotion</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Content Placeholder 2">
            <a:extLst>
              <a:ext uri="{FF2B5EF4-FFF2-40B4-BE49-F238E27FC236}">
                <a16:creationId xmlns:a16="http://schemas.microsoft.com/office/drawing/2014/main" id="{E11D1711-74FC-4A5E-BD30-762EA60171D1}"/>
              </a:ext>
            </a:extLst>
          </p:cNvPr>
          <p:cNvSpPr>
            <a:spLocks noGrp="1"/>
          </p:cNvSpPr>
          <p:nvPr>
            <p:ph idx="1"/>
          </p:nvPr>
        </p:nvSpPr>
        <p:spPr>
          <a:xfrm>
            <a:off x="1398143" y="1758569"/>
            <a:ext cx="6347714" cy="3880773"/>
          </a:xfrm>
        </p:spPr>
        <p:txBody>
          <a:bodyPr>
            <a:normAutofit fontScale="92500" lnSpcReduction="20000"/>
          </a:bodyPr>
          <a:lstStyle/>
          <a:p>
            <a:pPr marL="0" indent="0" algn="ctr">
              <a:buNone/>
            </a:pPr>
            <a:r>
              <a:rPr lang="en-US" sz="3600" b="1" dirty="0"/>
              <a:t>FOCUS</a:t>
            </a:r>
          </a:p>
          <a:p>
            <a:pPr marL="0" indent="0" algn="ctr">
              <a:buNone/>
            </a:pPr>
            <a:endParaRPr lang="en-US" sz="3600" b="1" dirty="0"/>
          </a:p>
          <a:p>
            <a:pPr marL="0" indent="0" algn="ctr">
              <a:buNone/>
            </a:pPr>
            <a:r>
              <a:rPr lang="en-US" sz="3600" b="1" dirty="0"/>
              <a:t>STRATEGIES</a:t>
            </a:r>
          </a:p>
          <a:p>
            <a:pPr marL="0" indent="0" algn="ctr">
              <a:buNone/>
            </a:pPr>
            <a:endParaRPr lang="en-US" sz="3600" b="1" dirty="0"/>
          </a:p>
          <a:p>
            <a:pPr marL="0" indent="0" algn="ctr">
              <a:buNone/>
            </a:pPr>
            <a:r>
              <a:rPr lang="en-US" sz="3600" b="1" dirty="0"/>
              <a:t>IMPACT</a:t>
            </a:r>
          </a:p>
          <a:p>
            <a:pPr marL="0" indent="0" algn="ctr">
              <a:buNone/>
            </a:pPr>
            <a:endParaRPr lang="en-US" sz="3600" b="1" dirty="0"/>
          </a:p>
          <a:p>
            <a:pPr marL="0" indent="0" algn="ctr">
              <a:buNone/>
            </a:pPr>
            <a:r>
              <a:rPr lang="en-US" sz="3600" b="1" dirty="0"/>
              <a:t>OUTCOMES</a:t>
            </a:r>
            <a:endParaRPr lang="en-AU" sz="3600" b="1" dirty="0"/>
          </a:p>
        </p:txBody>
      </p:sp>
      <p:cxnSp>
        <p:nvCxnSpPr>
          <p:cNvPr id="4" name="Straight Arrow Connector 3">
            <a:extLst>
              <a:ext uri="{FF2B5EF4-FFF2-40B4-BE49-F238E27FC236}">
                <a16:creationId xmlns:a16="http://schemas.microsoft.com/office/drawing/2014/main" id="{EB670884-C135-49B7-91B6-2C49482378B2}"/>
              </a:ext>
            </a:extLst>
          </p:cNvPr>
          <p:cNvCxnSpPr/>
          <p:nvPr/>
        </p:nvCxnSpPr>
        <p:spPr>
          <a:xfrm>
            <a:off x="4499992" y="2276872"/>
            <a:ext cx="0" cy="504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269A582-4BA3-4BFA-973F-CE8F2A497002}"/>
              </a:ext>
            </a:extLst>
          </p:cNvPr>
          <p:cNvCxnSpPr/>
          <p:nvPr/>
        </p:nvCxnSpPr>
        <p:spPr>
          <a:xfrm>
            <a:off x="4499992" y="3356992"/>
            <a:ext cx="0" cy="504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A841B05-92A4-4BFB-A272-F75E0F465A16}"/>
              </a:ext>
            </a:extLst>
          </p:cNvPr>
          <p:cNvCxnSpPr/>
          <p:nvPr/>
        </p:nvCxnSpPr>
        <p:spPr>
          <a:xfrm>
            <a:off x="4560150" y="4365104"/>
            <a:ext cx="0" cy="504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16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Focus:</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73198" y="1556792"/>
            <a:ext cx="7261055" cy="4691608"/>
          </a:xfrm>
        </p:spPr>
        <p:txBody>
          <a:bodyPr>
            <a:normAutofit fontScale="92500"/>
          </a:bodyPr>
          <a:lstStyle/>
          <a:p>
            <a:pPr marL="0" indent="0">
              <a:buNone/>
            </a:pPr>
            <a:r>
              <a:rPr lang="en-US" sz="2400" dirty="0"/>
              <a:t>Who is the TARGET AUDIENCE?</a:t>
            </a:r>
          </a:p>
          <a:p>
            <a:pPr marL="0" indent="0">
              <a:buNone/>
            </a:pPr>
            <a:endParaRPr lang="en-US" sz="2400" dirty="0"/>
          </a:p>
          <a:p>
            <a:pPr marL="0" indent="0">
              <a:buNone/>
            </a:pPr>
            <a:r>
              <a:rPr lang="en-US" sz="2400" dirty="0"/>
              <a:t>1. Individuals </a:t>
            </a:r>
          </a:p>
          <a:p>
            <a:pPr marL="457200" indent="-457200">
              <a:buAutoNum type="arabicPeriod"/>
            </a:pPr>
            <a:endParaRPr lang="en-US" sz="2400" dirty="0"/>
          </a:p>
          <a:p>
            <a:pPr marL="0" indent="0">
              <a:buNone/>
            </a:pPr>
            <a:r>
              <a:rPr lang="en-US" sz="2400" dirty="0"/>
              <a:t>2. Groups – E.g. Aboriginal and Torres Strait islanders, Remote communities, religious groups</a:t>
            </a:r>
          </a:p>
          <a:p>
            <a:pPr marL="0" indent="0">
              <a:buNone/>
            </a:pPr>
            <a:endParaRPr lang="en-US" sz="2400" dirty="0"/>
          </a:p>
          <a:p>
            <a:pPr marL="0" indent="0">
              <a:buNone/>
            </a:pPr>
            <a:r>
              <a:rPr lang="en-US" sz="2400" dirty="0"/>
              <a:t>3. Populations – E.g. States, countries, any differences </a:t>
            </a:r>
          </a:p>
          <a:p>
            <a:pPr marL="0" indent="0">
              <a:buNone/>
            </a:pPr>
            <a:endParaRPr lang="en-US" sz="2400" dirty="0"/>
          </a:p>
          <a:p>
            <a:pPr marL="0" indent="0">
              <a:buNone/>
            </a:pPr>
            <a:r>
              <a:rPr lang="en-US" sz="2400" dirty="0"/>
              <a:t>It also sets a FOCUS for </a:t>
            </a:r>
            <a:r>
              <a:rPr lang="en-US" sz="2400" u="sng" dirty="0"/>
              <a:t>EVALUATION.</a:t>
            </a:r>
            <a:endParaRPr lang="en-AU" sz="2400" u="sng" dirty="0"/>
          </a:p>
          <a:p>
            <a:pPr marL="0" indent="0">
              <a:buNone/>
            </a:pPr>
            <a:endParaRPr lang="en-AU" sz="2400" dirty="0"/>
          </a:p>
          <a:p>
            <a:endParaRPr lang="en-US" sz="2200" dirty="0">
              <a:solidFill>
                <a:schemeClr val="tx1"/>
              </a:solidFill>
            </a:endParaRPr>
          </a:p>
          <a:p>
            <a:pPr marL="0" indent="0">
              <a:buNone/>
            </a:pPr>
            <a:endParaRPr lang="en-US" dirty="0"/>
          </a:p>
        </p:txBody>
      </p:sp>
    </p:spTree>
    <p:extLst>
      <p:ext uri="{BB962C8B-B14F-4D97-AF65-F5344CB8AC3E}">
        <p14:creationId xmlns:p14="http://schemas.microsoft.com/office/powerpoint/2010/main" val="29574660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Strategies:</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2">
            <a:extLst>
              <a:ext uri="{FF2B5EF4-FFF2-40B4-BE49-F238E27FC236}">
                <a16:creationId xmlns:a16="http://schemas.microsoft.com/office/drawing/2014/main" id="{5ED50FD6-EAAA-4230-97E1-7D434E4EB03A}"/>
              </a:ext>
            </a:extLst>
          </p:cNvPr>
          <p:cNvSpPr>
            <a:spLocks noGrp="1"/>
          </p:cNvSpPr>
          <p:nvPr>
            <p:ph idx="1"/>
          </p:nvPr>
        </p:nvSpPr>
        <p:spPr>
          <a:xfrm>
            <a:off x="1038103" y="1366817"/>
            <a:ext cx="7067794" cy="5498804"/>
          </a:xfrm>
        </p:spPr>
        <p:txBody>
          <a:bodyPr>
            <a:normAutofit/>
          </a:bodyPr>
          <a:lstStyle/>
          <a:p>
            <a:pPr marL="0" indent="0">
              <a:buNone/>
            </a:pPr>
            <a:r>
              <a:rPr lang="en-US" dirty="0"/>
              <a:t>Use of a variety of strategies:</a:t>
            </a:r>
          </a:p>
          <a:p>
            <a:pPr marL="0" indent="0">
              <a:buNone/>
            </a:pPr>
            <a:r>
              <a:rPr lang="en-US" dirty="0"/>
              <a:t>(different strategies are effective in different situations)</a:t>
            </a:r>
          </a:p>
          <a:p>
            <a:pPr marL="0" indent="0">
              <a:buNone/>
            </a:pPr>
            <a:endParaRPr lang="en-US" dirty="0"/>
          </a:p>
          <a:p>
            <a:pPr marL="0" indent="0">
              <a:buNone/>
            </a:pPr>
            <a:r>
              <a:rPr lang="en-US" dirty="0"/>
              <a:t>1. Educational                  Educational/Motivational address</a:t>
            </a:r>
          </a:p>
          <a:p>
            <a:pPr marL="0" indent="0">
              <a:buNone/>
            </a:pPr>
            <a:r>
              <a:rPr lang="en-US" dirty="0"/>
              <a:t>2. Motivational                      intra/interpersonal factors.</a:t>
            </a:r>
          </a:p>
          <a:p>
            <a:pPr marL="0" indent="0">
              <a:buNone/>
            </a:pPr>
            <a:endParaRPr lang="en-US" dirty="0"/>
          </a:p>
          <a:p>
            <a:pPr marL="0" indent="0">
              <a:buNone/>
            </a:pPr>
            <a:r>
              <a:rPr lang="en-US" dirty="0"/>
              <a:t>3. Operational                 </a:t>
            </a:r>
            <a:r>
              <a:rPr lang="en-US" dirty="0" err="1"/>
              <a:t>Operational</a:t>
            </a:r>
            <a:r>
              <a:rPr lang="en-US" dirty="0"/>
              <a:t>, Economic, Regulatory</a:t>
            </a:r>
          </a:p>
          <a:p>
            <a:pPr marL="0" indent="0">
              <a:buNone/>
            </a:pPr>
            <a:r>
              <a:rPr lang="en-US" dirty="0"/>
              <a:t>4. Economic                       and Technological are aimed at </a:t>
            </a:r>
          </a:p>
          <a:p>
            <a:pPr marL="0" indent="0">
              <a:buNone/>
            </a:pPr>
            <a:r>
              <a:rPr lang="en-US" dirty="0"/>
              <a:t>5. Regulatory                     socio-cultural and environmental.</a:t>
            </a:r>
          </a:p>
          <a:p>
            <a:pPr marL="0" indent="0">
              <a:buNone/>
            </a:pPr>
            <a:r>
              <a:rPr lang="en-US" dirty="0"/>
              <a:t>6. Technological</a:t>
            </a:r>
          </a:p>
          <a:p>
            <a:endParaRPr lang="en-US" dirty="0"/>
          </a:p>
          <a:p>
            <a:r>
              <a:rPr lang="en-US" dirty="0"/>
              <a:t>Comprehensive studies use a COMBINATION.</a:t>
            </a:r>
            <a:endParaRPr lang="en-AU" dirty="0"/>
          </a:p>
        </p:txBody>
      </p:sp>
      <p:sp>
        <p:nvSpPr>
          <p:cNvPr id="11" name="Double Brace 10">
            <a:extLst>
              <a:ext uri="{FF2B5EF4-FFF2-40B4-BE49-F238E27FC236}">
                <a16:creationId xmlns:a16="http://schemas.microsoft.com/office/drawing/2014/main" id="{7F04613C-5D7E-4EBC-94BC-0944D894A887}"/>
              </a:ext>
            </a:extLst>
          </p:cNvPr>
          <p:cNvSpPr/>
          <p:nvPr/>
        </p:nvSpPr>
        <p:spPr>
          <a:xfrm>
            <a:off x="3203848" y="2544497"/>
            <a:ext cx="5040560" cy="91440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3" name="Double Brace 12">
            <a:extLst>
              <a:ext uri="{FF2B5EF4-FFF2-40B4-BE49-F238E27FC236}">
                <a16:creationId xmlns:a16="http://schemas.microsoft.com/office/drawing/2014/main" id="{D110DAE6-7696-4680-AF36-0C06373B1F54}"/>
              </a:ext>
            </a:extLst>
          </p:cNvPr>
          <p:cNvSpPr/>
          <p:nvPr/>
        </p:nvSpPr>
        <p:spPr>
          <a:xfrm>
            <a:off x="3203848" y="3933056"/>
            <a:ext cx="5040560" cy="91440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Tree>
    <p:extLst>
      <p:ext uri="{BB962C8B-B14F-4D97-AF65-F5344CB8AC3E}">
        <p14:creationId xmlns:p14="http://schemas.microsoft.com/office/powerpoint/2010/main" val="7088555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Impact:</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73198" y="1556792"/>
            <a:ext cx="7261055" cy="4691608"/>
          </a:xfrm>
        </p:spPr>
        <p:txBody>
          <a:bodyPr>
            <a:normAutofit/>
          </a:bodyPr>
          <a:lstStyle/>
          <a:p>
            <a:pPr marL="457200" indent="-457200">
              <a:buAutoNum type="arabicPeriod"/>
            </a:pPr>
            <a:r>
              <a:rPr lang="en-US" sz="2400" u="sng" dirty="0">
                <a:solidFill>
                  <a:schemeClr val="tx1"/>
                </a:solidFill>
              </a:rPr>
              <a:t>Behavioural Adaptations</a:t>
            </a:r>
            <a:r>
              <a:rPr lang="en-US" sz="2400" dirty="0">
                <a:solidFill>
                  <a:schemeClr val="tx1"/>
                </a:solidFill>
              </a:rPr>
              <a:t> empower the individual to change their own behaviour. </a:t>
            </a:r>
          </a:p>
          <a:p>
            <a:pPr marL="457200" indent="-457200">
              <a:buAutoNum type="arabicPeriod"/>
            </a:pPr>
            <a:endParaRPr lang="en-US" sz="2400" dirty="0">
              <a:solidFill>
                <a:schemeClr val="tx1"/>
              </a:solidFill>
            </a:endParaRPr>
          </a:p>
          <a:p>
            <a:pPr marL="457200" indent="-457200">
              <a:buAutoNum type="arabicPeriod"/>
            </a:pPr>
            <a:endParaRPr lang="en-US" sz="2400" dirty="0">
              <a:solidFill>
                <a:schemeClr val="tx1"/>
              </a:solidFill>
            </a:endParaRPr>
          </a:p>
          <a:p>
            <a:pPr marL="457200" indent="-457200">
              <a:buAutoNum type="arabicPeriod"/>
            </a:pPr>
            <a:r>
              <a:rPr lang="en-US" sz="2400" u="sng" dirty="0">
                <a:solidFill>
                  <a:schemeClr val="tx1"/>
                </a:solidFill>
              </a:rPr>
              <a:t>Environmental Adaptations</a:t>
            </a:r>
            <a:r>
              <a:rPr lang="en-US" sz="2400" dirty="0">
                <a:solidFill>
                  <a:schemeClr val="tx1"/>
                </a:solidFill>
              </a:rPr>
              <a:t> change the environment which encourages or forces a change in the individual/community. </a:t>
            </a:r>
            <a:endParaRPr lang="en-AU" sz="2400" dirty="0">
              <a:solidFill>
                <a:schemeClr val="tx1"/>
              </a:solidFill>
            </a:endParaRPr>
          </a:p>
          <a:p>
            <a:pPr marL="0" indent="0">
              <a:buNone/>
            </a:pPr>
            <a:endParaRPr lang="en-AU" sz="2400" dirty="0">
              <a:solidFill>
                <a:schemeClr val="tx1"/>
              </a:solidFill>
            </a:endParaRPr>
          </a:p>
          <a:p>
            <a:endParaRPr lang="en-US" sz="2200" dirty="0">
              <a:solidFill>
                <a:schemeClr val="tx1"/>
              </a:solidFill>
            </a:endParaRPr>
          </a:p>
          <a:p>
            <a:pPr marL="0" indent="0">
              <a:buNone/>
            </a:pPr>
            <a:endParaRPr lang="en-US" dirty="0"/>
          </a:p>
        </p:txBody>
      </p:sp>
    </p:spTree>
    <p:extLst>
      <p:ext uri="{BB962C8B-B14F-4D97-AF65-F5344CB8AC3E}">
        <p14:creationId xmlns:p14="http://schemas.microsoft.com/office/powerpoint/2010/main" val="27142331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Outcomes:</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73198" y="1556792"/>
            <a:ext cx="7261055" cy="4691608"/>
          </a:xfrm>
        </p:spPr>
        <p:txBody>
          <a:bodyPr>
            <a:normAutofit/>
          </a:bodyPr>
          <a:lstStyle/>
          <a:p>
            <a:r>
              <a:rPr lang="en-US" sz="2400" dirty="0"/>
              <a:t>Better Health!!!</a:t>
            </a:r>
          </a:p>
          <a:p>
            <a:endParaRPr lang="en-US" sz="2400" dirty="0"/>
          </a:p>
          <a:p>
            <a:r>
              <a:rPr lang="en-US" sz="2400" dirty="0"/>
              <a:t>Decreased Morbidity and Mortality </a:t>
            </a:r>
          </a:p>
          <a:p>
            <a:endParaRPr lang="en-US" sz="2400" dirty="0"/>
          </a:p>
          <a:p>
            <a:r>
              <a:rPr lang="en-US" sz="2400" dirty="0"/>
              <a:t>Ultimately, improved Quality of Life.</a:t>
            </a:r>
          </a:p>
          <a:p>
            <a:endParaRPr lang="en-US" sz="2400" dirty="0"/>
          </a:p>
          <a:p>
            <a:r>
              <a:rPr lang="en-US" sz="2400" dirty="0"/>
              <a:t>Assessment of outcomes to see how effective the intervention was.</a:t>
            </a:r>
            <a:endParaRPr lang="en-AU" sz="2400" dirty="0"/>
          </a:p>
          <a:p>
            <a:pPr marL="0" indent="0">
              <a:buNone/>
            </a:pPr>
            <a:endParaRPr lang="en-AU" sz="2400" dirty="0">
              <a:solidFill>
                <a:schemeClr val="tx1"/>
              </a:solidFill>
            </a:endParaRPr>
          </a:p>
          <a:p>
            <a:endParaRPr lang="en-US" sz="2200" dirty="0">
              <a:solidFill>
                <a:schemeClr val="tx1"/>
              </a:solidFill>
            </a:endParaRPr>
          </a:p>
          <a:p>
            <a:pPr marL="0" indent="0">
              <a:buNone/>
            </a:pPr>
            <a:endParaRPr lang="en-US" dirty="0"/>
          </a:p>
        </p:txBody>
      </p:sp>
    </p:spTree>
    <p:extLst>
      <p:ext uri="{BB962C8B-B14F-4D97-AF65-F5344CB8AC3E}">
        <p14:creationId xmlns:p14="http://schemas.microsoft.com/office/powerpoint/2010/main" val="2171171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28D499-D3DB-4A66-A4A5-A4B69D996C49}"/>
              </a:ext>
            </a:extLst>
          </p:cNvPr>
          <p:cNvSpPr>
            <a:spLocks noGrp="1"/>
          </p:cNvSpPr>
          <p:nvPr>
            <p:ph type="title"/>
          </p:nvPr>
        </p:nvSpPr>
        <p:spPr>
          <a:xfrm>
            <a:off x="965199" y="609601"/>
            <a:ext cx="7648121" cy="659159"/>
          </a:xfrm>
        </p:spPr>
        <p:txBody>
          <a:bodyPr>
            <a:normAutofit/>
          </a:bodyPr>
          <a:lstStyle/>
          <a:p>
            <a:pPr>
              <a:lnSpc>
                <a:spcPct val="90000"/>
              </a:lnSpc>
            </a:pPr>
            <a:r>
              <a:rPr lang="en-US" dirty="0"/>
              <a:t>Let’s get to know each other!</a:t>
            </a:r>
            <a:endParaRPr lang="en-AU" dirty="0"/>
          </a:p>
        </p:txBody>
      </p:sp>
      <p:sp>
        <p:nvSpPr>
          <p:cNvPr id="26"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4428586-665B-4937-AFFD-CA26BF551C09}"/>
              </a:ext>
            </a:extLst>
          </p:cNvPr>
          <p:cNvSpPr>
            <a:spLocks noGrp="1"/>
          </p:cNvSpPr>
          <p:nvPr>
            <p:ph idx="1"/>
          </p:nvPr>
        </p:nvSpPr>
        <p:spPr>
          <a:xfrm>
            <a:off x="1187624" y="2072813"/>
            <a:ext cx="6347714" cy="3880773"/>
          </a:xfrm>
        </p:spPr>
        <p:txBody>
          <a:bodyPr/>
          <a:lstStyle/>
          <a:p>
            <a:pPr marL="0" indent="0">
              <a:buNone/>
            </a:pPr>
            <a:endParaRPr lang="en-US" dirty="0"/>
          </a:p>
          <a:p>
            <a:r>
              <a:rPr lang="en-US" dirty="0"/>
              <a:t>Rock paper scissors</a:t>
            </a:r>
          </a:p>
          <a:p>
            <a:r>
              <a:rPr lang="en-US" dirty="0"/>
              <a:t>Paper form </a:t>
            </a:r>
          </a:p>
          <a:p>
            <a:r>
              <a:rPr lang="en-US" dirty="0"/>
              <a:t>Two truths and a lie</a:t>
            </a:r>
          </a:p>
          <a:p>
            <a:endParaRPr lang="en-US" dirty="0"/>
          </a:p>
          <a:p>
            <a:endParaRPr lang="en-AU" dirty="0"/>
          </a:p>
        </p:txBody>
      </p:sp>
    </p:spTree>
    <p:extLst>
      <p:ext uri="{BB962C8B-B14F-4D97-AF65-F5344CB8AC3E}">
        <p14:creationId xmlns:p14="http://schemas.microsoft.com/office/powerpoint/2010/main" val="160871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Revision Question</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73198" y="1556792"/>
            <a:ext cx="7261055" cy="4691608"/>
          </a:xfrm>
        </p:spPr>
        <p:txBody>
          <a:bodyPr>
            <a:normAutofit/>
          </a:bodyPr>
          <a:lstStyle/>
          <a:p>
            <a:pPr marL="0" indent="0">
              <a:buNone/>
            </a:pPr>
            <a:r>
              <a:rPr lang="en-US" sz="2400" dirty="0"/>
              <a:t>Explain the phrase “prevention is better than cure” with reference to HEALTH COSTS in Australia. Must be 3 short paragraphs following the standard essay structure.</a:t>
            </a:r>
          </a:p>
          <a:p>
            <a:pPr marL="0" indent="0">
              <a:buNone/>
            </a:pPr>
            <a:endParaRPr lang="en-AU" sz="2400" dirty="0">
              <a:solidFill>
                <a:schemeClr val="tx1"/>
              </a:solidFill>
            </a:endParaRPr>
          </a:p>
          <a:p>
            <a:endParaRPr lang="en-US" sz="2200" dirty="0">
              <a:solidFill>
                <a:schemeClr val="tx1"/>
              </a:solidFill>
            </a:endParaRPr>
          </a:p>
          <a:p>
            <a:pPr marL="0" indent="0">
              <a:buNone/>
            </a:pPr>
            <a:endParaRPr lang="en-US" dirty="0"/>
          </a:p>
        </p:txBody>
      </p:sp>
    </p:spTree>
    <p:extLst>
      <p:ext uri="{BB962C8B-B14F-4D97-AF65-F5344CB8AC3E}">
        <p14:creationId xmlns:p14="http://schemas.microsoft.com/office/powerpoint/2010/main" val="30135885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734353"/>
          </a:xfrm>
        </p:spPr>
        <p:txBody>
          <a:bodyPr>
            <a:normAutofit/>
          </a:bodyPr>
          <a:lstStyle/>
          <a:p>
            <a:r>
              <a:rPr lang="en-US" dirty="0"/>
              <a:t>Sources:</a:t>
            </a:r>
            <a:endParaRPr lang="en-AU"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773198" y="1556792"/>
            <a:ext cx="7261055" cy="4691608"/>
          </a:xfrm>
        </p:spPr>
        <p:txBody>
          <a:bodyPr>
            <a:normAutofit/>
          </a:bodyPr>
          <a:lstStyle/>
          <a:p>
            <a:r>
              <a:rPr lang="en-US" sz="2400" dirty="0"/>
              <a:t>Lockhart, E. (2010). </a:t>
            </a:r>
            <a:r>
              <a:rPr lang="en-US" sz="2400" i="1" dirty="0"/>
              <a:t>Health Studies Stage 2A-b. </a:t>
            </a:r>
            <a:r>
              <a:rPr lang="en-US" sz="2400" dirty="0"/>
              <a:t>Madeley: Print Publishing.</a:t>
            </a:r>
          </a:p>
          <a:p>
            <a:pPr marL="0" indent="0">
              <a:buNone/>
            </a:pPr>
            <a:r>
              <a:rPr lang="en-US" sz="2400" dirty="0"/>
              <a:t>Image from:</a:t>
            </a:r>
          </a:p>
          <a:p>
            <a:pPr marL="0" indent="0">
              <a:buNone/>
            </a:pPr>
            <a:r>
              <a:rPr lang="en-AU" sz="2400" dirty="0">
                <a:hlinkClick r:id="rId3"/>
              </a:rPr>
              <a:t>http://www.winprogroup.com/About_Ottawa/page_2197526.html</a:t>
            </a:r>
            <a:endParaRPr lang="en-AU" sz="2400" dirty="0"/>
          </a:p>
          <a:p>
            <a:pPr marL="0" indent="0">
              <a:buNone/>
            </a:pPr>
            <a:endParaRPr lang="en-AU" sz="2400" dirty="0">
              <a:solidFill>
                <a:schemeClr val="tx1"/>
              </a:solidFill>
            </a:endParaRPr>
          </a:p>
          <a:p>
            <a:endParaRPr lang="en-US" sz="2200" dirty="0">
              <a:solidFill>
                <a:schemeClr val="tx1"/>
              </a:solidFill>
            </a:endParaRPr>
          </a:p>
          <a:p>
            <a:pPr marL="0" indent="0">
              <a:buNone/>
            </a:pPr>
            <a:endParaRPr lang="en-US" dirty="0"/>
          </a:p>
        </p:txBody>
      </p:sp>
    </p:spTree>
    <p:extLst>
      <p:ext uri="{BB962C8B-B14F-4D97-AF65-F5344CB8AC3E}">
        <p14:creationId xmlns:p14="http://schemas.microsoft.com/office/powerpoint/2010/main" val="22696140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65032"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99781" y="3681413"/>
            <a:ext cx="3572669"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93473" y="-8467"/>
            <a:ext cx="2255512"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947"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6616" y="3048000"/>
            <a:ext cx="2444750"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8241"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6115" y="3589867"/>
            <a:ext cx="1362870"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323528" y="609600"/>
            <a:ext cx="3240360" cy="5175624"/>
          </a:xfrm>
        </p:spPr>
        <p:txBody>
          <a:bodyPr anchor="ctr">
            <a:normAutofit/>
          </a:bodyPr>
          <a:lstStyle/>
          <a:p>
            <a:r>
              <a:rPr lang="en-US" dirty="0">
                <a:solidFill>
                  <a:schemeClr val="tx1">
                    <a:lumMod val="85000"/>
                    <a:lumOff val="15000"/>
                  </a:schemeClr>
                </a:solidFill>
              </a:rPr>
              <a:t>The Ottawa Charter</a:t>
            </a:r>
            <a:endParaRPr lang="en-AU" dirty="0">
              <a:solidFill>
                <a:schemeClr val="tx1">
                  <a:lumMod val="85000"/>
                  <a:lumOff val="15000"/>
                </a:schemeClr>
              </a:solidFill>
            </a:endParaRP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1615" y="-8467"/>
            <a:ext cx="5332385"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4499992" y="776895"/>
            <a:ext cx="4524045" cy="5175624"/>
          </a:xfrm>
        </p:spPr>
        <p:txBody>
          <a:bodyPr anchor="ctr">
            <a:normAutofit/>
          </a:bodyPr>
          <a:lstStyle/>
          <a:p>
            <a:pPr marL="0" indent="0">
              <a:buClr>
                <a:schemeClr val="tx1"/>
              </a:buClr>
              <a:buNone/>
            </a:pPr>
            <a:endParaRPr lang="en-US" dirty="0"/>
          </a:p>
          <a:p>
            <a:pPr marL="285750" indent="-285750">
              <a:buClr>
                <a:schemeClr val="tx1"/>
              </a:buClr>
              <a:buFont typeface="Arial" panose="020B0604020202020204" pitchFamily="34" charset="0"/>
              <a:buChar char="•"/>
            </a:pPr>
            <a:endParaRPr lang="en-US" dirty="0"/>
          </a:p>
          <a:p>
            <a:endParaRPr lang="en-AU" dirty="0">
              <a:solidFill>
                <a:srgbClr val="FFFFFF"/>
              </a:solidFill>
            </a:endParaRPr>
          </a:p>
        </p:txBody>
      </p:sp>
      <p:sp>
        <p:nvSpPr>
          <p:cNvPr id="15" name="Content Placeholder 2">
            <a:extLst>
              <a:ext uri="{FF2B5EF4-FFF2-40B4-BE49-F238E27FC236}">
                <a16:creationId xmlns:a16="http://schemas.microsoft.com/office/drawing/2014/main" id="{67AC7054-D8BB-463B-B649-ED2571B5D3BE}"/>
              </a:ext>
            </a:extLst>
          </p:cNvPr>
          <p:cNvSpPr txBox="1">
            <a:spLocks/>
          </p:cNvSpPr>
          <p:nvPr/>
        </p:nvSpPr>
        <p:spPr>
          <a:xfrm>
            <a:off x="4652392" y="929295"/>
            <a:ext cx="4524045" cy="5175624"/>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b="1" u="sng" dirty="0"/>
              <a:t>SYLLABUS:</a:t>
            </a:r>
          </a:p>
          <a:p>
            <a:pPr marL="0" indent="0">
              <a:buFont typeface="Wingdings 3" charset="2"/>
              <a:buNone/>
            </a:pPr>
            <a:endParaRPr lang="en-US" b="1" u="sng" dirty="0"/>
          </a:p>
          <a:p>
            <a:pPr marL="0" lvl="0" indent="0">
              <a:buNone/>
            </a:pPr>
            <a:r>
              <a:rPr lang="en-AU" dirty="0"/>
              <a:t>Purpose and elements of the </a:t>
            </a:r>
            <a:r>
              <a:rPr lang="en-AU" i="1" dirty="0"/>
              <a:t>Ottawa Charter</a:t>
            </a:r>
            <a:r>
              <a:rPr lang="en-AU" dirty="0"/>
              <a:t> for health promotion </a:t>
            </a:r>
          </a:p>
          <a:p>
            <a:pPr marL="0" lvl="0" indent="0">
              <a:buNone/>
            </a:pPr>
            <a:r>
              <a:rPr lang="en-AU" dirty="0"/>
              <a:t>Action areas of the Ottawa Charter</a:t>
            </a:r>
          </a:p>
          <a:p>
            <a:pPr>
              <a:buClr>
                <a:schemeClr val="tx1"/>
              </a:buClr>
            </a:pPr>
            <a:r>
              <a:rPr lang="en-AU" dirty="0"/>
              <a:t>building healthy public policy</a:t>
            </a:r>
          </a:p>
          <a:p>
            <a:pPr>
              <a:buClr>
                <a:schemeClr val="tx1"/>
              </a:buClr>
            </a:pPr>
            <a:r>
              <a:rPr lang="en-AU" dirty="0"/>
              <a:t>developing personal skills</a:t>
            </a:r>
          </a:p>
          <a:p>
            <a:pPr>
              <a:buClr>
                <a:schemeClr val="tx1"/>
              </a:buClr>
            </a:pPr>
            <a:r>
              <a:rPr lang="en-AU" dirty="0"/>
              <a:t>creating supportive environments</a:t>
            </a:r>
          </a:p>
          <a:p>
            <a:pPr>
              <a:buClr>
                <a:schemeClr val="tx1"/>
              </a:buClr>
            </a:pPr>
            <a:r>
              <a:rPr lang="en-AU" dirty="0"/>
              <a:t>strengthening community action</a:t>
            </a:r>
          </a:p>
          <a:p>
            <a:pPr>
              <a:buClr>
                <a:schemeClr val="tx1"/>
              </a:buClr>
            </a:pPr>
            <a:r>
              <a:rPr lang="en-AU" dirty="0"/>
              <a:t>reorienting health services</a:t>
            </a:r>
          </a:p>
          <a:p>
            <a:pPr marL="0" lvl="0" indent="0">
              <a:buNone/>
            </a:pPr>
            <a:endParaRPr lang="en-AU" dirty="0"/>
          </a:p>
          <a:p>
            <a:pPr marL="0" indent="0">
              <a:buClr>
                <a:schemeClr val="tx1"/>
              </a:buClr>
              <a:buFont typeface="Wingdings 3" charset="2"/>
              <a:buNone/>
            </a:pPr>
            <a:endParaRPr lang="en-US" dirty="0"/>
          </a:p>
          <a:p>
            <a:pPr marL="285750" indent="-285750">
              <a:buClr>
                <a:schemeClr val="tx1"/>
              </a:buClr>
              <a:buFont typeface="Arial" panose="020B0604020202020204" pitchFamily="34" charset="0"/>
              <a:buChar char="•"/>
            </a:pPr>
            <a:endParaRPr lang="en-US" dirty="0"/>
          </a:p>
          <a:p>
            <a:endParaRPr lang="en-AU" dirty="0">
              <a:solidFill>
                <a:srgbClr val="FFFFFF"/>
              </a:solidFill>
            </a:endParaRPr>
          </a:p>
        </p:txBody>
      </p:sp>
    </p:spTree>
    <p:extLst>
      <p:ext uri="{BB962C8B-B14F-4D97-AF65-F5344CB8AC3E}">
        <p14:creationId xmlns:p14="http://schemas.microsoft.com/office/powerpoint/2010/main" val="10996205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ridge over a body of water with a city in the background&#10;&#10;Description automatically generated">
            <a:extLst>
              <a:ext uri="{FF2B5EF4-FFF2-40B4-BE49-F238E27FC236}">
                <a16:creationId xmlns:a16="http://schemas.microsoft.com/office/drawing/2014/main" id="{C4FB3087-F802-4F7B-B598-E89F755E9B2D}"/>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0715" r="14307"/>
          <a:stretch/>
        </p:blipFill>
        <p:spPr>
          <a:xfrm>
            <a:off x="3202390" y="-1"/>
            <a:ext cx="5941610"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507999" y="609600"/>
            <a:ext cx="2888343" cy="1320800"/>
          </a:xfrm>
        </p:spPr>
        <p:txBody>
          <a:bodyPr>
            <a:normAutofit/>
          </a:bodyPr>
          <a:lstStyle/>
          <a:p>
            <a:r>
              <a:rPr lang="en-US"/>
              <a:t>Ottawa Charter</a:t>
            </a:r>
            <a:endParaRPr lang="en-AU"/>
          </a:p>
        </p:txBody>
      </p:sp>
      <p:sp>
        <p:nvSpPr>
          <p:cNvPr id="3" name="Content Placeholder 2"/>
          <p:cNvSpPr>
            <a:spLocks noGrp="1"/>
          </p:cNvSpPr>
          <p:nvPr>
            <p:ph idx="1"/>
          </p:nvPr>
        </p:nvSpPr>
        <p:spPr>
          <a:xfrm>
            <a:off x="507998" y="1957730"/>
            <a:ext cx="3559946" cy="3880773"/>
          </a:xfrm>
        </p:spPr>
        <p:txBody>
          <a:bodyPr>
            <a:normAutofit lnSpcReduction="10000"/>
          </a:bodyPr>
          <a:lstStyle/>
          <a:p>
            <a:pPr>
              <a:lnSpc>
                <a:spcPct val="90000"/>
              </a:lnSpc>
            </a:pPr>
            <a:r>
              <a:rPr lang="en-AU" dirty="0"/>
              <a:t>The first International Conference on Health Promotion, meeting in Ottawa 21</a:t>
            </a:r>
            <a:r>
              <a:rPr lang="en-AU" baseline="30000" dirty="0"/>
              <a:t>st</a:t>
            </a:r>
            <a:r>
              <a:rPr lang="en-AU" dirty="0"/>
              <a:t> November 1986, hereby presents this CHARTER for action to achieve “</a:t>
            </a:r>
            <a:r>
              <a:rPr lang="en-AU" u="sng" dirty="0"/>
              <a:t>Health for All by the year 2000 and beyond.”</a:t>
            </a:r>
          </a:p>
          <a:p>
            <a:pPr>
              <a:lnSpc>
                <a:spcPct val="90000"/>
              </a:lnSpc>
            </a:pPr>
            <a:r>
              <a:rPr lang="en-US" dirty="0"/>
              <a:t>A charter was written to outline the “aims, processes and outcomes desired by the World Health Assembly and to motivate nations to promote health.” (Lockhart, 2010)</a:t>
            </a:r>
            <a:endParaRPr lang="en-AU" u="sng" dirty="0"/>
          </a:p>
          <a:p>
            <a:pPr>
              <a:lnSpc>
                <a:spcPct val="90000"/>
              </a:lnSpc>
            </a:pPr>
            <a:r>
              <a:rPr lang="en-US" dirty="0"/>
              <a:t>Ottawa Charter – </a:t>
            </a:r>
            <a:r>
              <a:rPr lang="en-US" dirty="0">
                <a:hlinkClick r:id="rId4"/>
              </a:rPr>
              <a:t>WHO link </a:t>
            </a:r>
            <a:endParaRPr lang="en-US" dirty="0"/>
          </a:p>
          <a:p>
            <a:pPr>
              <a:lnSpc>
                <a:spcPct val="90000"/>
              </a:lnSpc>
            </a:pPr>
            <a:endParaRPr lang="en-US" dirty="0"/>
          </a:p>
          <a:p>
            <a:pPr marL="0" indent="0">
              <a:lnSpc>
                <a:spcPct val="90000"/>
              </a:lnSpc>
              <a:buNone/>
            </a:pPr>
            <a:endParaRPr lang="en-AU" u="sng" dirty="0"/>
          </a:p>
          <a:p>
            <a:pPr>
              <a:lnSpc>
                <a:spcPct val="90000"/>
              </a:lnSpc>
            </a:pPr>
            <a:endParaRPr lang="en-US" dirty="0"/>
          </a:p>
          <a:p>
            <a:pPr marL="0" indent="0">
              <a:lnSpc>
                <a:spcPct val="90000"/>
              </a:lnSpc>
              <a:buNone/>
            </a:pPr>
            <a:endParaRPr lang="en-AU" dirty="0"/>
          </a:p>
          <a:p>
            <a:pPr>
              <a:lnSpc>
                <a:spcPct val="90000"/>
              </a:lnSpc>
            </a:pPr>
            <a:endParaRPr lang="en-AU" dirty="0"/>
          </a:p>
        </p:txBody>
      </p:sp>
      <p:sp>
        <p:nvSpPr>
          <p:cNvPr id="6" name="TextBox 5">
            <a:extLst>
              <a:ext uri="{FF2B5EF4-FFF2-40B4-BE49-F238E27FC236}">
                <a16:creationId xmlns:a16="http://schemas.microsoft.com/office/drawing/2014/main" id="{96976359-5EB2-4506-8F03-6CEFD5943572}"/>
              </a:ext>
            </a:extLst>
          </p:cNvPr>
          <p:cNvSpPr txBox="1"/>
          <p:nvPr/>
        </p:nvSpPr>
        <p:spPr>
          <a:xfrm>
            <a:off x="6617347" y="6657945"/>
            <a:ext cx="2526653"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commons.wikimedia.org/wiki/File:Dawn_at_Ottawa's_Parliament_Hill.jpg">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AU" sz="700">
              <a:solidFill>
                <a:srgbClr val="FFFFFF"/>
              </a:solidFill>
            </a:endParaRPr>
          </a:p>
        </p:txBody>
      </p:sp>
    </p:spTree>
    <p:extLst>
      <p:ext uri="{BB962C8B-B14F-4D97-AF65-F5344CB8AC3E}">
        <p14:creationId xmlns:p14="http://schemas.microsoft.com/office/powerpoint/2010/main" val="20515073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1523256"/>
          </a:xfrm>
        </p:spPr>
        <p:txBody>
          <a:bodyPr>
            <a:noAutofit/>
          </a:bodyPr>
          <a:lstStyle/>
          <a:p>
            <a:r>
              <a:rPr lang="en-US" sz="2800" dirty="0"/>
              <a:t>What are the prerequisites for health?</a:t>
            </a:r>
            <a:br>
              <a:rPr lang="en-US" sz="2800" dirty="0"/>
            </a:br>
            <a:r>
              <a:rPr lang="en-US" sz="2800" dirty="0"/>
              <a:t>(</a:t>
            </a:r>
            <a:r>
              <a:rPr lang="en-AU" sz="2800" dirty="0"/>
              <a:t>The fundamental conditions/resources required for positive health)</a:t>
            </a:r>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631948" y="2166392"/>
            <a:ext cx="7684468" cy="4109362"/>
          </a:xfrm>
        </p:spPr>
        <p:txBody>
          <a:bodyPr>
            <a:normAutofit/>
          </a:bodyPr>
          <a:lstStyle/>
          <a:p>
            <a:pPr fontAlgn="base">
              <a:lnSpc>
                <a:spcPct val="90000"/>
              </a:lnSpc>
            </a:pPr>
            <a:r>
              <a:rPr lang="en-AU" dirty="0">
                <a:solidFill>
                  <a:schemeClr val="tx1"/>
                </a:solidFill>
              </a:rPr>
              <a:t>peace</a:t>
            </a:r>
          </a:p>
          <a:p>
            <a:pPr fontAlgn="base">
              <a:lnSpc>
                <a:spcPct val="90000"/>
              </a:lnSpc>
            </a:pPr>
            <a:r>
              <a:rPr lang="en-AU" dirty="0">
                <a:solidFill>
                  <a:schemeClr val="tx1"/>
                </a:solidFill>
              </a:rPr>
              <a:t>shelter</a:t>
            </a:r>
          </a:p>
          <a:p>
            <a:pPr fontAlgn="base">
              <a:lnSpc>
                <a:spcPct val="90000"/>
              </a:lnSpc>
            </a:pPr>
            <a:r>
              <a:rPr lang="en-AU" dirty="0">
                <a:solidFill>
                  <a:schemeClr val="tx1"/>
                </a:solidFill>
              </a:rPr>
              <a:t>education</a:t>
            </a:r>
          </a:p>
          <a:p>
            <a:pPr fontAlgn="base">
              <a:lnSpc>
                <a:spcPct val="90000"/>
              </a:lnSpc>
            </a:pPr>
            <a:r>
              <a:rPr lang="en-AU" dirty="0">
                <a:solidFill>
                  <a:schemeClr val="tx1"/>
                </a:solidFill>
              </a:rPr>
              <a:t>food</a:t>
            </a:r>
          </a:p>
          <a:p>
            <a:pPr fontAlgn="base">
              <a:lnSpc>
                <a:spcPct val="90000"/>
              </a:lnSpc>
            </a:pPr>
            <a:r>
              <a:rPr lang="en-AU" dirty="0">
                <a:solidFill>
                  <a:schemeClr val="tx1"/>
                </a:solidFill>
              </a:rPr>
              <a:t>income</a:t>
            </a:r>
          </a:p>
          <a:p>
            <a:pPr fontAlgn="base">
              <a:lnSpc>
                <a:spcPct val="90000"/>
              </a:lnSpc>
            </a:pPr>
            <a:r>
              <a:rPr lang="en-AU" dirty="0">
                <a:solidFill>
                  <a:schemeClr val="tx1"/>
                </a:solidFill>
              </a:rPr>
              <a:t>a stable eco-system</a:t>
            </a:r>
          </a:p>
          <a:p>
            <a:pPr fontAlgn="base">
              <a:lnSpc>
                <a:spcPct val="90000"/>
              </a:lnSpc>
            </a:pPr>
            <a:r>
              <a:rPr lang="en-AU" dirty="0">
                <a:solidFill>
                  <a:schemeClr val="tx1"/>
                </a:solidFill>
              </a:rPr>
              <a:t>sustainable resources</a:t>
            </a:r>
          </a:p>
          <a:p>
            <a:pPr fontAlgn="base">
              <a:lnSpc>
                <a:spcPct val="90000"/>
              </a:lnSpc>
            </a:pPr>
            <a:r>
              <a:rPr lang="en-AU" dirty="0">
                <a:solidFill>
                  <a:schemeClr val="tx1"/>
                </a:solidFill>
              </a:rPr>
              <a:t>social justice and equity</a:t>
            </a:r>
          </a:p>
          <a:p>
            <a:pPr fontAlgn="base">
              <a:lnSpc>
                <a:spcPct val="90000"/>
              </a:lnSpc>
            </a:pPr>
            <a:endParaRPr lang="en-AU" dirty="0">
              <a:solidFill>
                <a:schemeClr val="tx1"/>
              </a:solidFill>
            </a:endParaRPr>
          </a:p>
          <a:p>
            <a:pPr fontAlgn="base">
              <a:lnSpc>
                <a:spcPct val="90000"/>
              </a:lnSpc>
              <a:buFont typeface="Wingdings" panose="05000000000000000000" pitchFamily="2" charset="2"/>
              <a:buChar char="Ø"/>
            </a:pPr>
            <a:r>
              <a:rPr lang="en-US" dirty="0">
                <a:solidFill>
                  <a:schemeClr val="tx1"/>
                </a:solidFill>
              </a:rPr>
              <a:t>THIS IS WHAT WE ARE AIMING FOR THROUGH HEALTH PROMOTION!</a:t>
            </a:r>
            <a:endParaRPr lang="en-AU" dirty="0">
              <a:solidFill>
                <a:schemeClr val="tx1"/>
              </a:solidFill>
            </a:endParaRPr>
          </a:p>
          <a:p>
            <a:pPr marL="0" indent="0">
              <a:buNone/>
            </a:pPr>
            <a:endParaRPr lang="en-AU" sz="2400" dirty="0">
              <a:solidFill>
                <a:schemeClr val="tx1"/>
              </a:solidFill>
            </a:endParaRPr>
          </a:p>
          <a:p>
            <a:endParaRPr lang="en-US" sz="2200" dirty="0">
              <a:solidFill>
                <a:schemeClr val="tx1"/>
              </a:solidFill>
            </a:endParaRPr>
          </a:p>
          <a:p>
            <a:pPr marL="0" indent="0">
              <a:buNone/>
            </a:pPr>
            <a:endParaRPr lang="en-US" dirty="0"/>
          </a:p>
        </p:txBody>
      </p:sp>
    </p:spTree>
    <p:extLst>
      <p:ext uri="{BB962C8B-B14F-4D97-AF65-F5344CB8AC3E}">
        <p14:creationId xmlns:p14="http://schemas.microsoft.com/office/powerpoint/2010/main" val="13784765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1091208"/>
          </a:xfrm>
        </p:spPr>
        <p:txBody>
          <a:bodyPr>
            <a:noAutofit/>
          </a:bodyPr>
          <a:lstStyle/>
          <a:p>
            <a:r>
              <a:rPr lang="en-US" sz="2800" dirty="0"/>
              <a:t>The charter outlines 3 overarching strategies for effective Health Promotion:</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631948" y="1916832"/>
            <a:ext cx="6244308" cy="4358922"/>
          </a:xfrm>
        </p:spPr>
        <p:txBody>
          <a:bodyPr>
            <a:normAutofit fontScale="92500" lnSpcReduction="10000"/>
          </a:bodyPr>
          <a:lstStyle/>
          <a:p>
            <a:pPr marL="0" indent="0">
              <a:buNone/>
            </a:pPr>
            <a:r>
              <a:rPr lang="en-US" b="1" dirty="0"/>
              <a:t>Enable – </a:t>
            </a:r>
            <a:r>
              <a:rPr lang="en-US" dirty="0"/>
              <a:t>To make possible by empowering or helping, to give strength to or aid with the ability complete a task </a:t>
            </a:r>
          </a:p>
          <a:p>
            <a:pPr marL="0" indent="0">
              <a:buNone/>
            </a:pPr>
            <a:r>
              <a:rPr lang="en-US" dirty="0"/>
              <a:t>– </a:t>
            </a:r>
            <a:r>
              <a:rPr lang="en-US" dirty="0">
                <a:solidFill>
                  <a:schemeClr val="tx1">
                    <a:lumMod val="50000"/>
                  </a:schemeClr>
                </a:solidFill>
              </a:rPr>
              <a:t>I can enable you to dunk a basketball by giving you a trampoline </a:t>
            </a:r>
          </a:p>
          <a:p>
            <a:pPr marL="0" indent="0">
              <a:buNone/>
            </a:pPr>
            <a:endParaRPr lang="en-US" dirty="0"/>
          </a:p>
          <a:p>
            <a:pPr marL="0" indent="0">
              <a:buNone/>
            </a:pPr>
            <a:r>
              <a:rPr lang="en-US" b="1" dirty="0"/>
              <a:t>Mediate </a:t>
            </a:r>
            <a:r>
              <a:rPr lang="en-US" dirty="0"/>
              <a:t>– Act between people to help solve problems or disputes, intervene as negotiator or objectivity to bring about a resolution or agreement </a:t>
            </a:r>
          </a:p>
          <a:p>
            <a:pPr marL="0" indent="0">
              <a:buNone/>
            </a:pPr>
            <a:r>
              <a:rPr lang="en-US" dirty="0"/>
              <a:t>– </a:t>
            </a:r>
            <a:r>
              <a:rPr lang="en-US" dirty="0">
                <a:solidFill>
                  <a:schemeClr val="tx1">
                    <a:lumMod val="50000"/>
                  </a:schemeClr>
                </a:solidFill>
              </a:rPr>
              <a:t>I can mediate and argument for you and your BFF</a:t>
            </a:r>
          </a:p>
          <a:p>
            <a:pPr lvl="1"/>
            <a:endParaRPr lang="en-US" dirty="0"/>
          </a:p>
          <a:p>
            <a:pPr marL="0" indent="0">
              <a:buNone/>
            </a:pPr>
            <a:r>
              <a:rPr lang="en-US" b="1" dirty="0"/>
              <a:t>Advocate- </a:t>
            </a:r>
            <a:r>
              <a:rPr lang="en-US" dirty="0"/>
              <a:t>to recommend or plead for a cause. To push an agenda or try to influence an outcome </a:t>
            </a:r>
          </a:p>
          <a:p>
            <a:pPr marL="0" indent="0">
              <a:buNone/>
            </a:pPr>
            <a:r>
              <a:rPr lang="en-US" dirty="0"/>
              <a:t>– </a:t>
            </a:r>
            <a:r>
              <a:rPr lang="en-US" dirty="0">
                <a:solidFill>
                  <a:schemeClr val="tx1">
                    <a:lumMod val="50000"/>
                  </a:schemeClr>
                </a:solidFill>
              </a:rPr>
              <a:t>I can speak up for someone or something that doesn’t have a voice (figuratively or literally)</a:t>
            </a:r>
            <a:endParaRPr lang="en-AU" dirty="0">
              <a:solidFill>
                <a:schemeClr val="tx1">
                  <a:lumMod val="50000"/>
                </a:schemeClr>
              </a:solidFill>
            </a:endParaRPr>
          </a:p>
          <a:p>
            <a:pPr marL="0" indent="0">
              <a:buNone/>
            </a:pPr>
            <a:endParaRPr lang="en-AU" sz="2400" dirty="0">
              <a:solidFill>
                <a:schemeClr val="tx1"/>
              </a:solidFill>
            </a:endParaRPr>
          </a:p>
          <a:p>
            <a:endParaRPr lang="en-US" sz="2200" dirty="0">
              <a:solidFill>
                <a:schemeClr val="tx1"/>
              </a:solidFill>
            </a:endParaRPr>
          </a:p>
          <a:p>
            <a:pPr marL="0" indent="0">
              <a:buNone/>
            </a:pPr>
            <a:endParaRPr lang="en-US" dirty="0"/>
          </a:p>
        </p:txBody>
      </p:sp>
      <p:pic>
        <p:nvPicPr>
          <p:cNvPr id="7" name="Picture 6" descr="A picture containing furniture, table&#10;&#10;Description automatically generated">
            <a:extLst>
              <a:ext uri="{FF2B5EF4-FFF2-40B4-BE49-F238E27FC236}">
                <a16:creationId xmlns:a16="http://schemas.microsoft.com/office/drawing/2014/main" id="{480D6DC4-A93C-4D2D-B552-92E071EA622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92280" y="2060848"/>
            <a:ext cx="1480354" cy="1480354"/>
          </a:xfrm>
          <a:prstGeom prst="rect">
            <a:avLst/>
          </a:prstGeom>
        </p:spPr>
      </p:pic>
    </p:spTree>
    <p:extLst>
      <p:ext uri="{BB962C8B-B14F-4D97-AF65-F5344CB8AC3E}">
        <p14:creationId xmlns:p14="http://schemas.microsoft.com/office/powerpoint/2010/main" val="32022643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1091208"/>
          </a:xfrm>
        </p:spPr>
        <p:txBody>
          <a:bodyPr>
            <a:noAutofit/>
          </a:bodyPr>
          <a:lstStyle/>
          <a:p>
            <a:r>
              <a:rPr lang="en-US" sz="2800" dirty="0"/>
              <a:t>These 3 strategies work in the 5 action areas of the Ottawa Charter</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631948" y="1916832"/>
            <a:ext cx="6244308" cy="4358922"/>
          </a:xfrm>
        </p:spPr>
        <p:txBody>
          <a:bodyPr>
            <a:normAutofit fontScale="85000" lnSpcReduction="20000"/>
          </a:bodyPr>
          <a:lstStyle/>
          <a:p>
            <a:pPr marL="0" indent="0">
              <a:lnSpc>
                <a:spcPct val="90000"/>
              </a:lnSpc>
              <a:buNone/>
            </a:pPr>
            <a:r>
              <a:rPr lang="en-US" sz="2400" dirty="0"/>
              <a:t>The Charter identified five areas that can be used to help guide countries with their implementation of health promotion.</a:t>
            </a:r>
          </a:p>
          <a:p>
            <a:pPr>
              <a:lnSpc>
                <a:spcPct val="90000"/>
              </a:lnSpc>
            </a:pPr>
            <a:endParaRPr lang="en-US" sz="2400" dirty="0"/>
          </a:p>
          <a:p>
            <a:pPr>
              <a:lnSpc>
                <a:spcPct val="90000"/>
              </a:lnSpc>
            </a:pPr>
            <a:r>
              <a:rPr lang="en-US" sz="2400" dirty="0"/>
              <a:t>1) Build healthy public policy</a:t>
            </a:r>
          </a:p>
          <a:p>
            <a:pPr>
              <a:lnSpc>
                <a:spcPct val="90000"/>
              </a:lnSpc>
            </a:pPr>
            <a:endParaRPr lang="en-US" sz="2400" dirty="0"/>
          </a:p>
          <a:p>
            <a:pPr>
              <a:lnSpc>
                <a:spcPct val="90000"/>
              </a:lnSpc>
            </a:pPr>
            <a:r>
              <a:rPr lang="en-US" sz="2400" dirty="0"/>
              <a:t>2) Create supportive environments</a:t>
            </a:r>
          </a:p>
          <a:p>
            <a:pPr>
              <a:lnSpc>
                <a:spcPct val="90000"/>
              </a:lnSpc>
            </a:pPr>
            <a:endParaRPr lang="en-US" sz="2400" dirty="0"/>
          </a:p>
          <a:p>
            <a:pPr>
              <a:lnSpc>
                <a:spcPct val="90000"/>
              </a:lnSpc>
            </a:pPr>
            <a:r>
              <a:rPr lang="en-US" sz="2400" dirty="0"/>
              <a:t>3) Strengthen community action</a:t>
            </a:r>
          </a:p>
          <a:p>
            <a:pPr>
              <a:lnSpc>
                <a:spcPct val="90000"/>
              </a:lnSpc>
            </a:pPr>
            <a:endParaRPr lang="en-US" sz="2400" dirty="0"/>
          </a:p>
          <a:p>
            <a:pPr>
              <a:lnSpc>
                <a:spcPct val="90000"/>
              </a:lnSpc>
            </a:pPr>
            <a:r>
              <a:rPr lang="en-US" sz="2400" dirty="0"/>
              <a:t>4) Reorient health services</a:t>
            </a:r>
          </a:p>
          <a:p>
            <a:pPr>
              <a:lnSpc>
                <a:spcPct val="90000"/>
              </a:lnSpc>
            </a:pPr>
            <a:endParaRPr lang="en-US" sz="2400" dirty="0"/>
          </a:p>
          <a:p>
            <a:pPr>
              <a:lnSpc>
                <a:spcPct val="90000"/>
              </a:lnSpc>
            </a:pPr>
            <a:r>
              <a:rPr lang="en-US" sz="2400" dirty="0"/>
              <a:t>5) Develop personal skills</a:t>
            </a:r>
            <a:endParaRPr lang="en-AU" sz="2400" dirty="0"/>
          </a:p>
          <a:p>
            <a:pPr marL="0" indent="0">
              <a:buNone/>
            </a:pPr>
            <a:endParaRPr lang="en-AU" sz="2400" dirty="0">
              <a:solidFill>
                <a:schemeClr val="tx1"/>
              </a:solidFill>
            </a:endParaRPr>
          </a:p>
          <a:p>
            <a:endParaRPr lang="en-US" sz="2200" dirty="0">
              <a:solidFill>
                <a:schemeClr val="tx1"/>
              </a:solidFill>
            </a:endParaRPr>
          </a:p>
          <a:p>
            <a:pPr marL="0" indent="0">
              <a:buNone/>
            </a:pPr>
            <a:endParaRPr lang="en-US" dirty="0"/>
          </a:p>
        </p:txBody>
      </p:sp>
      <p:pic>
        <p:nvPicPr>
          <p:cNvPr id="8" name="Picture 7" descr="A close up of a piece of paper&#10;&#10;Description automatically generated">
            <a:extLst>
              <a:ext uri="{FF2B5EF4-FFF2-40B4-BE49-F238E27FC236}">
                <a16:creationId xmlns:a16="http://schemas.microsoft.com/office/drawing/2014/main" id="{C9A1D576-E296-420B-8228-2621DF67FFB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20072" y="2402565"/>
            <a:ext cx="928512" cy="1026435"/>
          </a:xfrm>
          <a:prstGeom prst="rect">
            <a:avLst/>
          </a:prstGeom>
        </p:spPr>
      </p:pic>
      <p:pic>
        <p:nvPicPr>
          <p:cNvPr id="9" name="Picture 8" descr="A group of people in a room&#10;&#10;Description automatically generated">
            <a:extLst>
              <a:ext uri="{FF2B5EF4-FFF2-40B4-BE49-F238E27FC236}">
                <a16:creationId xmlns:a16="http://schemas.microsoft.com/office/drawing/2014/main" id="{96444810-6097-4294-9767-988E90339EEA}"/>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389172" y="3067494"/>
            <a:ext cx="1544707" cy="1028799"/>
          </a:xfrm>
          <a:prstGeom prst="rect">
            <a:avLst/>
          </a:prstGeom>
        </p:spPr>
      </p:pic>
      <p:pic>
        <p:nvPicPr>
          <p:cNvPr id="11" name="Picture 10" descr="A group of people posing for the camera&#10;&#10;Description automatically generated">
            <a:extLst>
              <a:ext uri="{FF2B5EF4-FFF2-40B4-BE49-F238E27FC236}">
                <a16:creationId xmlns:a16="http://schemas.microsoft.com/office/drawing/2014/main" id="{83C2BAF8-E4C2-43E8-B103-AB69DFBD33AB}"/>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137918" y="4149080"/>
            <a:ext cx="1913497" cy="1036577"/>
          </a:xfrm>
          <a:prstGeom prst="rect">
            <a:avLst/>
          </a:prstGeom>
        </p:spPr>
      </p:pic>
      <p:pic>
        <p:nvPicPr>
          <p:cNvPr id="13" name="Picture 12">
            <a:extLst>
              <a:ext uri="{FF2B5EF4-FFF2-40B4-BE49-F238E27FC236}">
                <a16:creationId xmlns:a16="http://schemas.microsoft.com/office/drawing/2014/main" id="{224CBA87-EE89-4549-980A-92A4D3568799}"/>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287183" y="4547854"/>
            <a:ext cx="1275606" cy="1275606"/>
          </a:xfrm>
          <a:prstGeom prst="rect">
            <a:avLst/>
          </a:prstGeom>
        </p:spPr>
      </p:pic>
      <p:pic>
        <p:nvPicPr>
          <p:cNvPr id="15" name="Picture 14" descr="A picture containing table, computer, room, laptop&#10;&#10;Description automatically generated">
            <a:extLst>
              <a:ext uri="{FF2B5EF4-FFF2-40B4-BE49-F238E27FC236}">
                <a16:creationId xmlns:a16="http://schemas.microsoft.com/office/drawing/2014/main" id="{0F0093A4-1160-4F11-8A73-8139FA9F7B48}"/>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4746850" y="5533619"/>
            <a:ext cx="1576336" cy="1052204"/>
          </a:xfrm>
          <a:prstGeom prst="rect">
            <a:avLst/>
          </a:prstGeom>
        </p:spPr>
      </p:pic>
    </p:spTree>
    <p:extLst>
      <p:ext uri="{BB962C8B-B14F-4D97-AF65-F5344CB8AC3E}">
        <p14:creationId xmlns:p14="http://schemas.microsoft.com/office/powerpoint/2010/main" val="39808647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Build Healthy Public Policy</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631948" y="1916832"/>
            <a:ext cx="6244308" cy="4358922"/>
          </a:xfrm>
        </p:spPr>
        <p:txBody>
          <a:bodyPr>
            <a:normAutofit/>
          </a:bodyPr>
          <a:lstStyle/>
          <a:p>
            <a:pPr marL="285750" indent="-285750">
              <a:lnSpc>
                <a:spcPct val="90000"/>
              </a:lnSpc>
            </a:pPr>
            <a:r>
              <a:rPr lang="en-US" sz="1500" dirty="0">
                <a:solidFill>
                  <a:schemeClr val="tx1"/>
                </a:solidFill>
              </a:rPr>
              <a:t>What is a policy? </a:t>
            </a:r>
            <a:r>
              <a:rPr lang="en-US" sz="1500" u="sng" dirty="0">
                <a:solidFill>
                  <a:schemeClr val="tx1"/>
                </a:solidFill>
              </a:rPr>
              <a:t>a course or principle of action adopted or proposed by an organization or individual</a:t>
            </a:r>
          </a:p>
          <a:p>
            <a:pPr marL="285750" indent="-285750">
              <a:lnSpc>
                <a:spcPct val="90000"/>
              </a:lnSpc>
            </a:pPr>
            <a:r>
              <a:rPr lang="en-US" sz="1500" dirty="0">
                <a:solidFill>
                  <a:schemeClr val="tx1"/>
                </a:solidFill>
              </a:rPr>
              <a:t>By having a healthy public policy, we are able to legislate healthy behaviours, and ban unhealthy ones.</a:t>
            </a:r>
          </a:p>
          <a:p>
            <a:pPr marL="285750" indent="-285750">
              <a:lnSpc>
                <a:spcPct val="90000"/>
              </a:lnSpc>
            </a:pPr>
            <a:r>
              <a:rPr lang="en-US" sz="1500" dirty="0">
                <a:solidFill>
                  <a:schemeClr val="tx1"/>
                </a:solidFill>
              </a:rPr>
              <a:t>This policy will include:</a:t>
            </a:r>
          </a:p>
          <a:p>
            <a:pPr lvl="1">
              <a:lnSpc>
                <a:spcPct val="90000"/>
              </a:lnSpc>
            </a:pPr>
            <a:r>
              <a:rPr lang="en-US" sz="1500" dirty="0">
                <a:solidFill>
                  <a:schemeClr val="tx1"/>
                </a:solidFill>
              </a:rPr>
              <a:t>Legislation (laws)</a:t>
            </a:r>
          </a:p>
          <a:p>
            <a:pPr lvl="1">
              <a:lnSpc>
                <a:spcPct val="90000"/>
              </a:lnSpc>
            </a:pPr>
            <a:r>
              <a:rPr lang="en-US" sz="1500" dirty="0">
                <a:solidFill>
                  <a:schemeClr val="tx1"/>
                </a:solidFill>
              </a:rPr>
              <a:t>Taxation</a:t>
            </a:r>
          </a:p>
          <a:p>
            <a:pPr lvl="1">
              <a:lnSpc>
                <a:spcPct val="90000"/>
              </a:lnSpc>
            </a:pPr>
            <a:r>
              <a:rPr lang="en-US" sz="1500" dirty="0">
                <a:solidFill>
                  <a:schemeClr val="tx1"/>
                </a:solidFill>
              </a:rPr>
              <a:t>Organisational change</a:t>
            </a:r>
          </a:p>
          <a:p>
            <a:pPr marL="285750" indent="-285750">
              <a:lnSpc>
                <a:spcPct val="90000"/>
              </a:lnSpc>
            </a:pPr>
            <a:r>
              <a:rPr lang="en-US" sz="1500" dirty="0">
                <a:solidFill>
                  <a:schemeClr val="tx1"/>
                </a:solidFill>
              </a:rPr>
              <a:t>Examples?</a:t>
            </a:r>
          </a:p>
          <a:p>
            <a:pPr lvl="1">
              <a:lnSpc>
                <a:spcPct val="90000"/>
              </a:lnSpc>
            </a:pPr>
            <a:r>
              <a:rPr lang="en-US" sz="1500" dirty="0">
                <a:solidFill>
                  <a:schemeClr val="tx1"/>
                </a:solidFill>
              </a:rPr>
              <a:t>Tobacco</a:t>
            </a:r>
          </a:p>
          <a:p>
            <a:pPr lvl="1">
              <a:lnSpc>
                <a:spcPct val="90000"/>
              </a:lnSpc>
            </a:pPr>
            <a:r>
              <a:rPr lang="en-US" sz="1500" dirty="0">
                <a:solidFill>
                  <a:schemeClr val="tx1"/>
                </a:solidFill>
              </a:rPr>
              <a:t>Alcohol</a:t>
            </a:r>
          </a:p>
          <a:p>
            <a:pPr lvl="1">
              <a:lnSpc>
                <a:spcPct val="90000"/>
              </a:lnSpc>
            </a:pPr>
            <a:r>
              <a:rPr lang="en-US" sz="1500" dirty="0">
                <a:solidFill>
                  <a:schemeClr val="tx1"/>
                </a:solidFill>
              </a:rPr>
              <a:t>Physical Activity in Schools</a:t>
            </a:r>
          </a:p>
          <a:p>
            <a:pPr marL="0" indent="0">
              <a:buNone/>
            </a:pPr>
            <a:endParaRPr lang="en-AU" sz="2400" dirty="0">
              <a:solidFill>
                <a:schemeClr val="tx1"/>
              </a:solidFill>
            </a:endParaRPr>
          </a:p>
          <a:p>
            <a:endParaRPr lang="en-US" sz="2200" dirty="0">
              <a:solidFill>
                <a:schemeClr val="tx1"/>
              </a:solidFill>
            </a:endParaRPr>
          </a:p>
          <a:p>
            <a:pPr marL="0" indent="0">
              <a:buNone/>
            </a:pPr>
            <a:endParaRPr lang="en-US" dirty="0"/>
          </a:p>
        </p:txBody>
      </p:sp>
    </p:spTree>
    <p:extLst>
      <p:ext uri="{BB962C8B-B14F-4D97-AF65-F5344CB8AC3E}">
        <p14:creationId xmlns:p14="http://schemas.microsoft.com/office/powerpoint/2010/main" val="9630354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Create Supportive Environments</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631948" y="1916832"/>
            <a:ext cx="7468444" cy="4358922"/>
          </a:xfrm>
        </p:spPr>
        <p:txBody>
          <a:bodyPr>
            <a:normAutofit/>
          </a:bodyPr>
          <a:lstStyle/>
          <a:p>
            <a:pPr>
              <a:lnSpc>
                <a:spcPct val="90000"/>
              </a:lnSpc>
            </a:pPr>
            <a:r>
              <a:rPr lang="en-US" dirty="0">
                <a:solidFill>
                  <a:schemeClr val="tx1"/>
                </a:solidFill>
              </a:rPr>
              <a:t>People will be strongly influenced by their environment, so we must take a socioecological approach to health.</a:t>
            </a:r>
          </a:p>
          <a:p>
            <a:pPr>
              <a:lnSpc>
                <a:spcPct val="90000"/>
              </a:lnSpc>
            </a:pPr>
            <a:r>
              <a:rPr lang="en-US" dirty="0">
                <a:solidFill>
                  <a:schemeClr val="tx1"/>
                </a:solidFill>
              </a:rPr>
              <a:t>To promote health, people need to take care of each other, the community and the surrounding natural environment.</a:t>
            </a:r>
          </a:p>
          <a:p>
            <a:pPr>
              <a:lnSpc>
                <a:spcPct val="90000"/>
              </a:lnSpc>
            </a:pPr>
            <a:r>
              <a:rPr lang="en-US" dirty="0">
                <a:solidFill>
                  <a:schemeClr val="tx1"/>
                </a:solidFill>
              </a:rPr>
              <a:t>The living and working conditions that people are exposed to need to be safe, stimulating, satisfying and enjoyable in order to promote health and wellbeing.</a:t>
            </a:r>
          </a:p>
          <a:p>
            <a:pPr>
              <a:lnSpc>
                <a:spcPct val="90000"/>
              </a:lnSpc>
            </a:pPr>
            <a:r>
              <a:rPr lang="en-US" dirty="0">
                <a:solidFill>
                  <a:schemeClr val="tx1"/>
                </a:solidFill>
              </a:rPr>
              <a:t>Examples?</a:t>
            </a:r>
          </a:p>
          <a:p>
            <a:pPr lvl="1">
              <a:lnSpc>
                <a:spcPct val="90000"/>
              </a:lnSpc>
            </a:pPr>
            <a:r>
              <a:rPr lang="en-US" dirty="0">
                <a:solidFill>
                  <a:schemeClr val="tx1"/>
                </a:solidFill>
              </a:rPr>
              <a:t>WorkSafe (</a:t>
            </a:r>
            <a:r>
              <a:rPr lang="en-US" dirty="0" err="1">
                <a:solidFill>
                  <a:schemeClr val="tx1"/>
                </a:solidFill>
              </a:rPr>
              <a:t>pg</a:t>
            </a:r>
            <a:r>
              <a:rPr lang="en-US" dirty="0">
                <a:solidFill>
                  <a:schemeClr val="tx1"/>
                </a:solidFill>
              </a:rPr>
              <a:t> 29)</a:t>
            </a:r>
          </a:p>
          <a:p>
            <a:pPr lvl="1">
              <a:lnSpc>
                <a:spcPct val="90000"/>
              </a:lnSpc>
            </a:pPr>
            <a:r>
              <a:rPr lang="en-US" dirty="0">
                <a:solidFill>
                  <a:schemeClr val="tx1"/>
                </a:solidFill>
              </a:rPr>
              <a:t>School</a:t>
            </a:r>
          </a:p>
          <a:p>
            <a:pPr lvl="1">
              <a:lnSpc>
                <a:spcPct val="90000"/>
              </a:lnSpc>
            </a:pPr>
            <a:r>
              <a:rPr lang="en-US" dirty="0">
                <a:solidFill>
                  <a:schemeClr val="tx1"/>
                </a:solidFill>
              </a:rPr>
              <a:t>Mt Henry Bridge</a:t>
            </a:r>
          </a:p>
          <a:p>
            <a:pPr marL="0" indent="0">
              <a:buNone/>
            </a:pPr>
            <a:endParaRPr lang="en-AU" sz="2400" dirty="0">
              <a:solidFill>
                <a:schemeClr val="tx1"/>
              </a:solidFill>
            </a:endParaRPr>
          </a:p>
          <a:p>
            <a:endParaRPr lang="en-US" sz="2200" dirty="0">
              <a:solidFill>
                <a:schemeClr val="tx1"/>
              </a:solidFill>
            </a:endParaRPr>
          </a:p>
          <a:p>
            <a:pPr marL="0" indent="0">
              <a:buNone/>
            </a:pPr>
            <a:endParaRPr lang="en-US" dirty="0"/>
          </a:p>
        </p:txBody>
      </p:sp>
      <p:pic>
        <p:nvPicPr>
          <p:cNvPr id="5" name="Picture 4" descr="A group of people in a park&#10;&#10;Description automatically generated">
            <a:extLst>
              <a:ext uri="{FF2B5EF4-FFF2-40B4-BE49-F238E27FC236}">
                <a16:creationId xmlns:a16="http://schemas.microsoft.com/office/drawing/2014/main" id="{7A08A2C5-25B1-401B-89B5-A416F7E417F5}"/>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860032" y="3861048"/>
            <a:ext cx="3419872" cy="2279100"/>
          </a:xfrm>
          <a:prstGeom prst="rect">
            <a:avLst/>
          </a:prstGeom>
        </p:spPr>
      </p:pic>
      <p:sp>
        <p:nvSpPr>
          <p:cNvPr id="6" name="TextBox 5">
            <a:extLst>
              <a:ext uri="{FF2B5EF4-FFF2-40B4-BE49-F238E27FC236}">
                <a16:creationId xmlns:a16="http://schemas.microsoft.com/office/drawing/2014/main" id="{957EDD67-DACB-4FA0-9877-67770142DBCC}"/>
              </a:ext>
            </a:extLst>
          </p:cNvPr>
          <p:cNvSpPr txBox="1"/>
          <p:nvPr/>
        </p:nvSpPr>
        <p:spPr>
          <a:xfrm>
            <a:off x="4860032" y="6312844"/>
            <a:ext cx="3419872" cy="230832"/>
          </a:xfrm>
          <a:prstGeom prst="rect">
            <a:avLst/>
          </a:prstGeom>
          <a:noFill/>
        </p:spPr>
        <p:txBody>
          <a:bodyPr wrap="square" rtlCol="0">
            <a:spAutoFit/>
          </a:bodyPr>
          <a:lstStyle/>
          <a:p>
            <a:r>
              <a:rPr lang="en-AU" sz="900">
                <a:hlinkClick r:id="rId4" tooltip="https://zh.wikipedia.org/zh/File:2010_07_20890_6704_Da%27an_District,_Taipei,_Daan_Park,_Exercise_equipment,_Fitness_trails,_Taiwan.JPG"/>
              </a:rPr>
              <a:t>This Photo</a:t>
            </a:r>
            <a:r>
              <a:rPr lang="en-AU" sz="900"/>
              <a:t> by Unknown Author is licensed under </a:t>
            </a:r>
            <a:r>
              <a:rPr lang="en-AU" sz="900">
                <a:hlinkClick r:id="rId5" tooltip="https://creativecommons.org/licenses/by-sa/3.0/"/>
              </a:rPr>
              <a:t>CC BY-SA</a:t>
            </a:r>
            <a:endParaRPr lang="en-AU" sz="900"/>
          </a:p>
        </p:txBody>
      </p:sp>
    </p:spTree>
    <p:extLst>
      <p:ext uri="{BB962C8B-B14F-4D97-AF65-F5344CB8AC3E}">
        <p14:creationId xmlns:p14="http://schemas.microsoft.com/office/powerpoint/2010/main" val="147196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Strengthen Community Action</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669503" y="1484784"/>
            <a:ext cx="7468444" cy="4358922"/>
          </a:xfrm>
        </p:spPr>
        <p:txBody>
          <a:bodyPr>
            <a:normAutofit lnSpcReduction="10000"/>
          </a:bodyPr>
          <a:lstStyle/>
          <a:p>
            <a:r>
              <a:rPr lang="en-US" dirty="0">
                <a:solidFill>
                  <a:schemeClr val="tx1"/>
                </a:solidFill>
              </a:rPr>
              <a:t>Community participation in change is needed in order for the community to be empowered.</a:t>
            </a:r>
          </a:p>
          <a:p>
            <a:r>
              <a:rPr lang="en-US" dirty="0">
                <a:solidFill>
                  <a:schemeClr val="tx1"/>
                </a:solidFill>
              </a:rPr>
              <a:t>An empowered community:</a:t>
            </a:r>
            <a:endParaRPr lang="en-AU" dirty="0">
              <a:solidFill>
                <a:schemeClr val="tx1"/>
              </a:solidFill>
            </a:endParaRPr>
          </a:p>
          <a:p>
            <a:pPr lvl="1"/>
            <a:r>
              <a:rPr lang="en-US" dirty="0">
                <a:solidFill>
                  <a:schemeClr val="tx1"/>
                </a:solidFill>
              </a:rPr>
              <a:t>Takes control of their own health</a:t>
            </a:r>
          </a:p>
          <a:p>
            <a:pPr lvl="1"/>
            <a:r>
              <a:rPr lang="en-US" dirty="0">
                <a:solidFill>
                  <a:schemeClr val="tx1"/>
                </a:solidFill>
              </a:rPr>
              <a:t>Sets priorities</a:t>
            </a:r>
          </a:p>
          <a:p>
            <a:pPr lvl="1"/>
            <a:r>
              <a:rPr lang="en-US" dirty="0">
                <a:solidFill>
                  <a:schemeClr val="tx1"/>
                </a:solidFill>
              </a:rPr>
              <a:t>Creates action plans</a:t>
            </a:r>
          </a:p>
          <a:p>
            <a:pPr lvl="1"/>
            <a:r>
              <a:rPr lang="en-US" dirty="0">
                <a:solidFill>
                  <a:schemeClr val="tx1"/>
                </a:solidFill>
              </a:rPr>
              <a:t>Evaluates outcomes</a:t>
            </a:r>
          </a:p>
          <a:p>
            <a:pPr marL="457200" lvl="1" indent="0">
              <a:buNone/>
            </a:pPr>
            <a:endParaRPr lang="en-US" dirty="0">
              <a:solidFill>
                <a:schemeClr val="tx1"/>
              </a:solidFill>
            </a:endParaRPr>
          </a:p>
          <a:p>
            <a:r>
              <a:rPr lang="en-US" dirty="0">
                <a:solidFill>
                  <a:schemeClr val="tx1"/>
                </a:solidFill>
              </a:rPr>
              <a:t>There is a strong link between community empowerment and communities adopting heath initiatives.</a:t>
            </a:r>
          </a:p>
          <a:p>
            <a:r>
              <a:rPr lang="en-US" dirty="0" err="1">
                <a:solidFill>
                  <a:schemeClr val="tx1"/>
                </a:solidFill>
              </a:rPr>
              <a:t>Eg.</a:t>
            </a:r>
            <a:r>
              <a:rPr lang="en-US" dirty="0">
                <a:solidFill>
                  <a:schemeClr val="tx1"/>
                </a:solidFill>
              </a:rPr>
              <a:t> Fundraising for shade at the local park</a:t>
            </a:r>
          </a:p>
          <a:p>
            <a:r>
              <a:rPr lang="en-US" dirty="0">
                <a:solidFill>
                  <a:schemeClr val="tx1"/>
                </a:solidFill>
              </a:rPr>
              <a:t>E.g. Community Fun runs!</a:t>
            </a:r>
          </a:p>
          <a:p>
            <a:pPr marL="0" indent="0">
              <a:buNone/>
            </a:pPr>
            <a:endParaRPr lang="en-AU" sz="2400" dirty="0">
              <a:solidFill>
                <a:schemeClr val="tx1"/>
              </a:solidFill>
            </a:endParaRPr>
          </a:p>
          <a:p>
            <a:endParaRPr lang="en-US" sz="2200" dirty="0">
              <a:solidFill>
                <a:schemeClr val="tx1"/>
              </a:solidFill>
            </a:endParaRPr>
          </a:p>
          <a:p>
            <a:pPr marL="0" indent="0">
              <a:buNone/>
            </a:pPr>
            <a:endParaRPr lang="en-US" dirty="0"/>
          </a:p>
        </p:txBody>
      </p:sp>
      <p:pic>
        <p:nvPicPr>
          <p:cNvPr id="7" name="Picture 6" descr="A close up of text on a black background&#10;&#10;Description automatically generated">
            <a:extLst>
              <a:ext uri="{FF2B5EF4-FFF2-40B4-BE49-F238E27FC236}">
                <a16:creationId xmlns:a16="http://schemas.microsoft.com/office/drawing/2014/main" id="{0541DBF7-7A65-4952-B141-E671FDF57AB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489170" y="2058042"/>
            <a:ext cx="2736304" cy="1539171"/>
          </a:xfrm>
          <a:prstGeom prst="rect">
            <a:avLst/>
          </a:prstGeom>
        </p:spPr>
      </p:pic>
      <p:sp>
        <p:nvSpPr>
          <p:cNvPr id="8" name="TextBox 7">
            <a:extLst>
              <a:ext uri="{FF2B5EF4-FFF2-40B4-BE49-F238E27FC236}">
                <a16:creationId xmlns:a16="http://schemas.microsoft.com/office/drawing/2014/main" id="{DE18DE8A-B913-4A44-BD4C-2C3B2BA3C57C}"/>
              </a:ext>
            </a:extLst>
          </p:cNvPr>
          <p:cNvSpPr txBox="1"/>
          <p:nvPr/>
        </p:nvSpPr>
        <p:spPr>
          <a:xfrm>
            <a:off x="5576697" y="3741229"/>
            <a:ext cx="2736304" cy="369332"/>
          </a:xfrm>
          <a:prstGeom prst="rect">
            <a:avLst/>
          </a:prstGeom>
          <a:noFill/>
        </p:spPr>
        <p:txBody>
          <a:bodyPr wrap="square" rtlCol="0">
            <a:spAutoFit/>
          </a:bodyPr>
          <a:lstStyle/>
          <a:p>
            <a:r>
              <a:rPr lang="en-AU" sz="900">
                <a:hlinkClick r:id="rId4" tooltip="http://www.flickr.com/photos/howardlake/5405698174/"/>
              </a:rPr>
              <a:t>This Photo</a:t>
            </a:r>
            <a:r>
              <a:rPr lang="en-AU" sz="900"/>
              <a:t> by Unknown Author is licensed under </a:t>
            </a:r>
            <a:r>
              <a:rPr lang="en-AU" sz="900">
                <a:hlinkClick r:id="rId5" tooltip="https://creativecommons.org/licenses/by-sa/3.0/"/>
              </a:rPr>
              <a:t>CC BY-SA</a:t>
            </a:r>
            <a:endParaRPr lang="en-AU" sz="900"/>
          </a:p>
        </p:txBody>
      </p:sp>
    </p:spTree>
    <p:extLst>
      <p:ext uri="{BB962C8B-B14F-4D97-AF65-F5344CB8AC3E}">
        <p14:creationId xmlns:p14="http://schemas.microsoft.com/office/powerpoint/2010/main" val="1274975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9D9C8-7D71-4FC5-8AC6-53BB7F485B2A}"/>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 Nine Dot Challenge</a:t>
            </a:r>
            <a:endParaRPr lang="en-AU"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12A4994-4FA5-4238-9DD3-C46224CE7BF5}"/>
              </a:ext>
            </a:extLst>
          </p:cNvPr>
          <p:cNvSpPr>
            <a:spLocks noGrp="1"/>
          </p:cNvSpPr>
          <p:nvPr>
            <p:ph idx="1"/>
          </p:nvPr>
        </p:nvSpPr>
        <p:spPr/>
        <p:txBody>
          <a:bodyPr>
            <a:normAutofit lnSpcReduction="10000"/>
          </a:bodyPr>
          <a:lstStyle/>
          <a:p>
            <a:pPr marL="0" indent="0">
              <a:buNone/>
            </a:pPr>
            <a:r>
              <a:rPr lang="en-US" dirty="0"/>
              <a:t>On a piece of paper, draw nine dots in a 3 x 3 grid. </a:t>
            </a:r>
          </a:p>
          <a:p>
            <a:pPr marL="0" indent="0">
              <a:buNone/>
            </a:pPr>
            <a:r>
              <a:rPr lang="en-US" dirty="0"/>
              <a:t>The challenge is to connect the nine dots with only 4 straight lines, without lifting the pencil from the paper. </a:t>
            </a:r>
          </a:p>
          <a:p>
            <a:pPr marL="0" indent="0">
              <a:buNone/>
            </a:pPr>
            <a:endParaRPr lang="en-US" dirty="0"/>
          </a:p>
          <a:p>
            <a:pPr marL="0" indent="0">
              <a:buNone/>
            </a:pPr>
            <a:r>
              <a:rPr lang="en-US" dirty="0"/>
              <a:t>SOLUTION:</a:t>
            </a:r>
          </a:p>
          <a:p>
            <a:pPr marL="0" indent="0">
              <a:buNone/>
            </a:pPr>
            <a:r>
              <a:rPr lang="en-US" dirty="0"/>
              <a:t>Starting in any corner, draw a diagonal line to the opposite corner. Second, make a horizontal line from that dot to the dot at the other side of your square, but continue onward the length of a fourth invisible dot. Third, draw diagonally, through two middle dots, again continuing your line to the next imaginary dot. Finally, draw a vertical line through the two remaining dots.</a:t>
            </a:r>
            <a:endParaRPr lang="en-AU" dirty="0"/>
          </a:p>
          <a:p>
            <a:pPr marL="0" indent="0">
              <a:buNone/>
            </a:pPr>
            <a:endParaRPr lang="en-AU" dirty="0"/>
          </a:p>
        </p:txBody>
      </p:sp>
    </p:spTree>
    <p:extLst>
      <p:ext uri="{BB962C8B-B14F-4D97-AF65-F5344CB8AC3E}">
        <p14:creationId xmlns:p14="http://schemas.microsoft.com/office/powerpoint/2010/main" val="369858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Reorient Health Services</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669503" y="1484784"/>
            <a:ext cx="7468444" cy="4358922"/>
          </a:xfrm>
        </p:spPr>
        <p:txBody>
          <a:bodyPr>
            <a:normAutofit/>
          </a:bodyPr>
          <a:lstStyle/>
          <a:p>
            <a:pPr marL="285750" indent="-285750">
              <a:lnSpc>
                <a:spcPct val="90000"/>
              </a:lnSpc>
            </a:pPr>
            <a:r>
              <a:rPr lang="en-US" sz="1700" dirty="0">
                <a:solidFill>
                  <a:schemeClr val="tx1"/>
                </a:solidFill>
              </a:rPr>
              <a:t>Health care facilities need to change their attitudes and values in order to have a focus on the patient as a whole person.</a:t>
            </a:r>
          </a:p>
          <a:p>
            <a:pPr marL="285750" indent="-285750">
              <a:lnSpc>
                <a:spcPct val="90000"/>
              </a:lnSpc>
            </a:pPr>
            <a:r>
              <a:rPr lang="en-US" sz="1700" dirty="0">
                <a:solidFill>
                  <a:schemeClr val="tx1"/>
                </a:solidFill>
              </a:rPr>
              <a:t>To achieve this, several services can be placed in the one area, or more services can be placed where they are needed.</a:t>
            </a:r>
          </a:p>
          <a:p>
            <a:pPr marL="285750" indent="-285750">
              <a:lnSpc>
                <a:spcPct val="90000"/>
              </a:lnSpc>
            </a:pPr>
            <a:r>
              <a:rPr lang="en-US" sz="1700" dirty="0">
                <a:solidFill>
                  <a:schemeClr val="tx1"/>
                </a:solidFill>
              </a:rPr>
              <a:t>Health care providers need to respect the cultural needs of the individual and community, in order to be able to help support them.</a:t>
            </a:r>
          </a:p>
          <a:p>
            <a:pPr marL="285750" indent="-285750">
              <a:lnSpc>
                <a:spcPct val="90000"/>
              </a:lnSpc>
            </a:pPr>
            <a:r>
              <a:rPr lang="en-US" sz="1700" dirty="0">
                <a:solidFill>
                  <a:schemeClr val="tx1"/>
                </a:solidFill>
              </a:rPr>
              <a:t>Example:</a:t>
            </a:r>
          </a:p>
          <a:p>
            <a:pPr lvl="1">
              <a:lnSpc>
                <a:spcPct val="90000"/>
              </a:lnSpc>
            </a:pPr>
            <a:r>
              <a:rPr lang="en-US" sz="1700" dirty="0">
                <a:solidFill>
                  <a:schemeClr val="tx1"/>
                </a:solidFill>
              </a:rPr>
              <a:t>Headspace</a:t>
            </a:r>
          </a:p>
          <a:p>
            <a:pPr lvl="1">
              <a:lnSpc>
                <a:spcPct val="90000"/>
              </a:lnSpc>
            </a:pPr>
            <a:r>
              <a:rPr lang="en-US" sz="1700" dirty="0">
                <a:solidFill>
                  <a:schemeClr val="tx1"/>
                </a:solidFill>
              </a:rPr>
              <a:t>Kids Help Line</a:t>
            </a:r>
          </a:p>
          <a:p>
            <a:pPr lvl="1">
              <a:lnSpc>
                <a:spcPct val="90000"/>
              </a:lnSpc>
            </a:pPr>
            <a:r>
              <a:rPr lang="en-US" sz="1700" dirty="0">
                <a:solidFill>
                  <a:schemeClr val="tx1"/>
                </a:solidFill>
              </a:rPr>
              <a:t>Fremantle/Cockburn health </a:t>
            </a:r>
            <a:r>
              <a:rPr lang="en-US" sz="1700" dirty="0" err="1">
                <a:solidFill>
                  <a:schemeClr val="tx1"/>
                </a:solidFill>
              </a:rPr>
              <a:t>centres</a:t>
            </a:r>
            <a:endParaRPr lang="en-US" sz="1700" dirty="0">
              <a:solidFill>
                <a:schemeClr val="tx1"/>
              </a:solidFill>
            </a:endParaRPr>
          </a:p>
          <a:p>
            <a:pPr marL="0" indent="0">
              <a:buNone/>
            </a:pPr>
            <a:endParaRPr lang="en-AU" sz="2400" dirty="0">
              <a:solidFill>
                <a:schemeClr val="tx1"/>
              </a:solidFill>
            </a:endParaRPr>
          </a:p>
          <a:p>
            <a:endParaRPr lang="en-US" sz="2200" dirty="0">
              <a:solidFill>
                <a:schemeClr val="tx1"/>
              </a:solidFill>
            </a:endParaRPr>
          </a:p>
          <a:p>
            <a:pPr marL="0" indent="0">
              <a:buNone/>
            </a:pPr>
            <a:endParaRPr lang="en-US" dirty="0"/>
          </a:p>
        </p:txBody>
      </p:sp>
      <p:pic>
        <p:nvPicPr>
          <p:cNvPr id="5" name="Picture 4" descr="A close up of a sign&#10;&#10;Description automatically generated">
            <a:extLst>
              <a:ext uri="{FF2B5EF4-FFF2-40B4-BE49-F238E27FC236}">
                <a16:creationId xmlns:a16="http://schemas.microsoft.com/office/drawing/2014/main" id="{61679E6C-4064-4E7F-91A4-48777A7364A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004048" y="3325290"/>
            <a:ext cx="3151773" cy="2750638"/>
          </a:xfrm>
          <a:prstGeom prst="rect">
            <a:avLst/>
          </a:prstGeom>
        </p:spPr>
      </p:pic>
      <p:sp>
        <p:nvSpPr>
          <p:cNvPr id="6" name="TextBox 5">
            <a:extLst>
              <a:ext uri="{FF2B5EF4-FFF2-40B4-BE49-F238E27FC236}">
                <a16:creationId xmlns:a16="http://schemas.microsoft.com/office/drawing/2014/main" id="{6664FAFC-80A3-44C8-A9E4-7ECF6321D573}"/>
              </a:ext>
            </a:extLst>
          </p:cNvPr>
          <p:cNvSpPr txBox="1"/>
          <p:nvPr/>
        </p:nvSpPr>
        <p:spPr>
          <a:xfrm>
            <a:off x="4986174" y="6075928"/>
            <a:ext cx="3151773" cy="230832"/>
          </a:xfrm>
          <a:prstGeom prst="rect">
            <a:avLst/>
          </a:prstGeom>
          <a:noFill/>
        </p:spPr>
        <p:txBody>
          <a:bodyPr wrap="square" rtlCol="0">
            <a:spAutoFit/>
          </a:bodyPr>
          <a:lstStyle/>
          <a:p>
            <a:r>
              <a:rPr lang="en-AU" sz="900" dirty="0">
                <a:hlinkClick r:id="rId4" tooltip="https://en.wikipedia.org/wiki/Headspace_(organisation)"/>
              </a:rPr>
              <a:t>This Photo</a:t>
            </a:r>
            <a:r>
              <a:rPr lang="en-AU" sz="900" dirty="0"/>
              <a:t> by Unknown Author is licensed under </a:t>
            </a:r>
            <a:r>
              <a:rPr lang="en-AU" sz="900" dirty="0">
                <a:hlinkClick r:id="rId5" tooltip="https://creativecommons.org/licenses/by-sa/3.0/"/>
              </a:rPr>
              <a:t>CC BY-SA</a:t>
            </a:r>
            <a:endParaRPr lang="en-AU" sz="900" dirty="0"/>
          </a:p>
        </p:txBody>
      </p:sp>
    </p:spTree>
    <p:extLst>
      <p:ext uri="{BB962C8B-B14F-4D97-AF65-F5344CB8AC3E}">
        <p14:creationId xmlns:p14="http://schemas.microsoft.com/office/powerpoint/2010/main" val="31343473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Develop Personal Skills</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669503" y="1484784"/>
            <a:ext cx="7468444" cy="4358922"/>
          </a:xfrm>
        </p:spPr>
        <p:txBody>
          <a:bodyPr>
            <a:normAutofit/>
          </a:bodyPr>
          <a:lstStyle/>
          <a:p>
            <a:pPr>
              <a:lnSpc>
                <a:spcPct val="90000"/>
              </a:lnSpc>
            </a:pPr>
            <a:r>
              <a:rPr lang="en-US" sz="1700" dirty="0">
                <a:solidFill>
                  <a:schemeClr val="tx1"/>
                </a:solidFill>
              </a:rPr>
              <a:t>“People need to be committed to develop skills necessary to lead fulfilling, independent lives where they can make healthy choices” (Lockhart, 2010).</a:t>
            </a:r>
          </a:p>
          <a:p>
            <a:pPr>
              <a:lnSpc>
                <a:spcPct val="90000"/>
              </a:lnSpc>
            </a:pPr>
            <a:r>
              <a:rPr lang="en-US" sz="1700" dirty="0">
                <a:solidFill>
                  <a:schemeClr val="tx1"/>
                </a:solidFill>
              </a:rPr>
              <a:t>A key tool to helping people with developing these skills is education.</a:t>
            </a:r>
          </a:p>
          <a:p>
            <a:pPr>
              <a:lnSpc>
                <a:spcPct val="90000"/>
              </a:lnSpc>
            </a:pPr>
            <a:r>
              <a:rPr lang="en-US" sz="1700" dirty="0">
                <a:solidFill>
                  <a:schemeClr val="tx1"/>
                </a:solidFill>
              </a:rPr>
              <a:t>Education can take place at:</a:t>
            </a:r>
            <a:endParaRPr lang="en-AU" sz="1700" dirty="0">
              <a:solidFill>
                <a:schemeClr val="tx1"/>
              </a:solidFill>
            </a:endParaRPr>
          </a:p>
          <a:p>
            <a:pPr lvl="1">
              <a:lnSpc>
                <a:spcPct val="90000"/>
              </a:lnSpc>
            </a:pPr>
            <a:r>
              <a:rPr lang="en-US" sz="1700" dirty="0">
                <a:solidFill>
                  <a:schemeClr val="tx1"/>
                </a:solidFill>
              </a:rPr>
              <a:t>School</a:t>
            </a:r>
          </a:p>
          <a:p>
            <a:pPr lvl="1">
              <a:lnSpc>
                <a:spcPct val="90000"/>
              </a:lnSpc>
            </a:pPr>
            <a:r>
              <a:rPr lang="en-US" sz="1700" dirty="0">
                <a:solidFill>
                  <a:schemeClr val="tx1"/>
                </a:solidFill>
              </a:rPr>
              <a:t>Home</a:t>
            </a:r>
          </a:p>
          <a:p>
            <a:pPr lvl="1">
              <a:lnSpc>
                <a:spcPct val="90000"/>
              </a:lnSpc>
            </a:pPr>
            <a:r>
              <a:rPr lang="en-US" sz="1700" dirty="0">
                <a:solidFill>
                  <a:schemeClr val="tx1"/>
                </a:solidFill>
              </a:rPr>
              <a:t>Work</a:t>
            </a:r>
          </a:p>
          <a:p>
            <a:pPr lvl="1">
              <a:lnSpc>
                <a:spcPct val="90000"/>
              </a:lnSpc>
            </a:pPr>
            <a:r>
              <a:rPr lang="en-US" sz="1700" dirty="0">
                <a:solidFill>
                  <a:schemeClr val="tx1"/>
                </a:solidFill>
              </a:rPr>
              <a:t>In Community Settings</a:t>
            </a:r>
          </a:p>
          <a:p>
            <a:pPr marL="0" indent="0">
              <a:buNone/>
            </a:pPr>
            <a:endParaRPr lang="en-AU" sz="2400" dirty="0">
              <a:solidFill>
                <a:schemeClr val="tx1"/>
              </a:solidFill>
            </a:endParaRPr>
          </a:p>
          <a:p>
            <a:endParaRPr lang="en-US" sz="2200" dirty="0">
              <a:solidFill>
                <a:schemeClr val="tx1"/>
              </a:solidFill>
            </a:endParaRPr>
          </a:p>
          <a:p>
            <a:pPr marL="0" indent="0">
              <a:buNone/>
            </a:pPr>
            <a:endParaRPr lang="en-US" dirty="0"/>
          </a:p>
        </p:txBody>
      </p:sp>
      <p:pic>
        <p:nvPicPr>
          <p:cNvPr id="7" name="Picture 6" descr="A picture containing child, sitting, boy, young&#10;&#10;Description automatically generated">
            <a:extLst>
              <a:ext uri="{FF2B5EF4-FFF2-40B4-BE49-F238E27FC236}">
                <a16:creationId xmlns:a16="http://schemas.microsoft.com/office/drawing/2014/main" id="{EB37CEA1-3327-4A97-AEFB-11BDA231105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17104" y="2876310"/>
            <a:ext cx="4499611" cy="2474786"/>
          </a:xfrm>
          <a:prstGeom prst="rect">
            <a:avLst/>
          </a:prstGeom>
        </p:spPr>
      </p:pic>
      <p:sp>
        <p:nvSpPr>
          <p:cNvPr id="8" name="TextBox 7">
            <a:extLst>
              <a:ext uri="{FF2B5EF4-FFF2-40B4-BE49-F238E27FC236}">
                <a16:creationId xmlns:a16="http://schemas.microsoft.com/office/drawing/2014/main" id="{17369E69-2354-4032-BC38-6664D12CFF52}"/>
              </a:ext>
            </a:extLst>
          </p:cNvPr>
          <p:cNvSpPr txBox="1"/>
          <p:nvPr/>
        </p:nvSpPr>
        <p:spPr>
          <a:xfrm>
            <a:off x="4565712" y="5443458"/>
            <a:ext cx="3828691" cy="230832"/>
          </a:xfrm>
          <a:prstGeom prst="rect">
            <a:avLst/>
          </a:prstGeom>
          <a:noFill/>
        </p:spPr>
        <p:txBody>
          <a:bodyPr wrap="square" rtlCol="0">
            <a:spAutoFit/>
          </a:bodyPr>
          <a:lstStyle/>
          <a:p>
            <a:r>
              <a:rPr lang="en-AU" sz="900" dirty="0">
                <a:hlinkClick r:id="rId4" tooltip="https://gemreportunesco.wordpress.com/2015/04/30/private-schools-punishing-the-poorest-or-providing-much-needed-access-to-education/"/>
              </a:rPr>
              <a:t>This Photo</a:t>
            </a:r>
            <a:r>
              <a:rPr lang="en-AU" sz="900" dirty="0"/>
              <a:t> by Unknown Author is licensed under </a:t>
            </a:r>
            <a:r>
              <a:rPr lang="en-AU" sz="900" dirty="0">
                <a:hlinkClick r:id="rId5" tooltip="https://creativecommons.org/licenses/by-sa/3.0/"/>
              </a:rPr>
              <a:t>CC BY-SA</a:t>
            </a:r>
            <a:endParaRPr lang="en-AU" sz="900" dirty="0"/>
          </a:p>
        </p:txBody>
      </p:sp>
    </p:spTree>
    <p:extLst>
      <p:ext uri="{BB962C8B-B14F-4D97-AF65-F5344CB8AC3E}">
        <p14:creationId xmlns:p14="http://schemas.microsoft.com/office/powerpoint/2010/main" val="12953838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3" y="609600"/>
            <a:ext cx="6777800" cy="803176"/>
          </a:xfrm>
        </p:spPr>
        <p:txBody>
          <a:bodyPr/>
          <a:lstStyle/>
          <a:p>
            <a:pPr algn="ctr"/>
            <a:r>
              <a:rPr lang="en-US" dirty="0"/>
              <a:t>Class Activity: Online Posters!</a:t>
            </a:r>
            <a:endParaRPr lang="en-AU" dirty="0"/>
          </a:p>
        </p:txBody>
      </p:sp>
      <p:sp>
        <p:nvSpPr>
          <p:cNvPr id="3" name="Content Placeholder 2"/>
          <p:cNvSpPr>
            <a:spLocks noGrp="1"/>
          </p:cNvSpPr>
          <p:nvPr>
            <p:ph idx="1"/>
          </p:nvPr>
        </p:nvSpPr>
        <p:spPr/>
        <p:txBody>
          <a:bodyPr/>
          <a:lstStyle/>
          <a:p>
            <a:pPr marL="0" indent="0">
              <a:buNone/>
            </a:pPr>
            <a:r>
              <a:rPr lang="en-US" dirty="0"/>
              <a:t> </a:t>
            </a:r>
            <a:endParaRPr lang="en-AU" dirty="0"/>
          </a:p>
        </p:txBody>
      </p:sp>
      <p:sp>
        <p:nvSpPr>
          <p:cNvPr id="4" name="Rectangle 3"/>
          <p:cNvSpPr/>
          <p:nvPr/>
        </p:nvSpPr>
        <p:spPr>
          <a:xfrm>
            <a:off x="467544" y="1700808"/>
            <a:ext cx="8136904" cy="4247317"/>
          </a:xfrm>
          <a:prstGeom prst="rect">
            <a:avLst/>
          </a:prstGeom>
        </p:spPr>
        <p:txBody>
          <a:bodyPr wrap="square">
            <a:spAutoFit/>
          </a:bodyPr>
          <a:lstStyle/>
          <a:p>
            <a:pPr marL="285750" indent="-285750">
              <a:buFont typeface="Arial" panose="020B0604020202020204" pitchFamily="34" charset="0"/>
              <a:buChar char="•"/>
            </a:pPr>
            <a:r>
              <a:rPr lang="en-AU" dirty="0"/>
              <a:t>Create an A3 poster online which outlines the action areas. </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Must include </a:t>
            </a:r>
          </a:p>
          <a:p>
            <a:pPr marL="285750" indent="-285750">
              <a:buFontTx/>
              <a:buChar char="-"/>
            </a:pPr>
            <a:r>
              <a:rPr lang="en-AU" dirty="0"/>
              <a:t>Description of each action area</a:t>
            </a:r>
          </a:p>
          <a:p>
            <a:pPr marL="285750" indent="-285750">
              <a:buFontTx/>
              <a:buChar char="-"/>
            </a:pPr>
            <a:r>
              <a:rPr lang="en-AU" dirty="0"/>
              <a:t>3 unique examples for each action area </a:t>
            </a:r>
          </a:p>
          <a:p>
            <a:pPr marL="285750" indent="-285750">
              <a:buFontTx/>
              <a:buChar char="-"/>
            </a:pPr>
            <a:r>
              <a:rPr lang="en-AU" dirty="0"/>
              <a:t>A creative look/imagery </a:t>
            </a:r>
          </a:p>
          <a:p>
            <a:pPr marL="285750" indent="-285750">
              <a:buFontTx/>
              <a:buChar char="-"/>
            </a:pPr>
            <a:endParaRPr lang="en-AU" dirty="0"/>
          </a:p>
          <a:p>
            <a:pPr marL="285750" indent="-285750">
              <a:buFontTx/>
              <a:buChar char="-"/>
            </a:pPr>
            <a:r>
              <a:rPr lang="en-AU" dirty="0"/>
              <a:t>Use Canva.com to create the poster. </a:t>
            </a:r>
          </a:p>
          <a:p>
            <a:pPr marL="285750" indent="-285750">
              <a:buFontTx/>
              <a:buChar char="-"/>
            </a:pPr>
            <a:r>
              <a:rPr lang="en-AU" dirty="0"/>
              <a:t>Send me your poster via direct message when it is done! </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endParaRPr lang="en-AU" dirty="0"/>
          </a:p>
          <a:p>
            <a:r>
              <a:rPr lang="en-AU" dirty="0"/>
              <a:t>http://www.who.int/healthpromotion/conferences/previous/ottawa/en/index1.html</a:t>
            </a:r>
          </a:p>
        </p:txBody>
      </p:sp>
    </p:spTree>
    <p:extLst>
      <p:ext uri="{BB962C8B-B14F-4D97-AF65-F5344CB8AC3E}">
        <p14:creationId xmlns:p14="http://schemas.microsoft.com/office/powerpoint/2010/main" val="3289951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65032"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99781" y="3681413"/>
            <a:ext cx="3572669"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93473" y="-8467"/>
            <a:ext cx="2255512"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947"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6616" y="3048000"/>
            <a:ext cx="2444750"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8241"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6115" y="3589867"/>
            <a:ext cx="1362870"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323528" y="609600"/>
            <a:ext cx="3240360" cy="5175624"/>
          </a:xfrm>
        </p:spPr>
        <p:txBody>
          <a:bodyPr anchor="ctr">
            <a:normAutofit/>
          </a:bodyPr>
          <a:lstStyle/>
          <a:p>
            <a:r>
              <a:rPr lang="en-US" dirty="0">
                <a:solidFill>
                  <a:schemeClr val="tx1">
                    <a:lumMod val="85000"/>
                    <a:lumOff val="15000"/>
                  </a:schemeClr>
                </a:solidFill>
              </a:rPr>
              <a:t>Health Inquiries</a:t>
            </a:r>
            <a:endParaRPr lang="en-AU" dirty="0">
              <a:solidFill>
                <a:schemeClr val="tx1">
                  <a:lumMod val="85000"/>
                  <a:lumOff val="15000"/>
                </a:schemeClr>
              </a:solidFill>
            </a:endParaRP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1615" y="-8467"/>
            <a:ext cx="5332385"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4499992" y="776895"/>
            <a:ext cx="4524045" cy="5175624"/>
          </a:xfrm>
        </p:spPr>
        <p:txBody>
          <a:bodyPr anchor="ctr">
            <a:normAutofit/>
          </a:bodyPr>
          <a:lstStyle/>
          <a:p>
            <a:pPr marL="0" indent="0">
              <a:buClr>
                <a:schemeClr val="tx1"/>
              </a:buClr>
              <a:buNone/>
            </a:pPr>
            <a:endParaRPr lang="en-US" dirty="0"/>
          </a:p>
          <a:p>
            <a:pPr marL="285750" indent="-285750">
              <a:buClr>
                <a:schemeClr val="tx1"/>
              </a:buClr>
              <a:buFont typeface="Arial" panose="020B0604020202020204" pitchFamily="34" charset="0"/>
              <a:buChar char="•"/>
            </a:pPr>
            <a:endParaRPr lang="en-US" dirty="0"/>
          </a:p>
          <a:p>
            <a:endParaRPr lang="en-AU" dirty="0">
              <a:solidFill>
                <a:srgbClr val="FFFFFF"/>
              </a:solidFill>
            </a:endParaRPr>
          </a:p>
        </p:txBody>
      </p:sp>
      <p:sp>
        <p:nvSpPr>
          <p:cNvPr id="15" name="Content Placeholder 2">
            <a:extLst>
              <a:ext uri="{FF2B5EF4-FFF2-40B4-BE49-F238E27FC236}">
                <a16:creationId xmlns:a16="http://schemas.microsoft.com/office/drawing/2014/main" id="{67AC7054-D8BB-463B-B649-ED2571B5D3BE}"/>
              </a:ext>
            </a:extLst>
          </p:cNvPr>
          <p:cNvSpPr txBox="1">
            <a:spLocks/>
          </p:cNvSpPr>
          <p:nvPr/>
        </p:nvSpPr>
        <p:spPr>
          <a:xfrm>
            <a:off x="4623688" y="1093601"/>
            <a:ext cx="4524045" cy="5175624"/>
          </a:xfrm>
          <a:prstGeom prst="rect">
            <a:avLst/>
          </a:prstGeom>
        </p:spPr>
        <p:txBody>
          <a:bodyPr vert="horz" lIns="91440" tIns="45720" rIns="91440" bIns="45720" rtlCol="0" anchor="ctr">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b="1" u="sng" dirty="0"/>
              <a:t>SYLLABUS:</a:t>
            </a:r>
          </a:p>
          <a:p>
            <a:pPr marL="0" indent="0">
              <a:buFont typeface="Wingdings 3" charset="2"/>
              <a:buNone/>
            </a:pPr>
            <a:endParaRPr lang="en-US" b="1" u="sng" dirty="0"/>
          </a:p>
          <a:p>
            <a:pPr marL="0" lvl="0" indent="0">
              <a:buClr>
                <a:schemeClr val="tx1"/>
              </a:buClr>
              <a:buNone/>
            </a:pPr>
            <a:r>
              <a:rPr lang="en-AU" dirty="0"/>
              <a:t>Planning a health inquiry </a:t>
            </a:r>
          </a:p>
          <a:p>
            <a:pPr lvl="0">
              <a:buClr>
                <a:schemeClr val="tx1"/>
              </a:buClr>
              <a:buFont typeface="Arial" panose="020B0604020202020204" pitchFamily="34" charset="0"/>
              <a:buChar char="•"/>
            </a:pPr>
            <a:r>
              <a:rPr lang="en-AU" dirty="0"/>
              <a:t>identification and description of a health issue</a:t>
            </a:r>
          </a:p>
          <a:p>
            <a:pPr lvl="0">
              <a:buClr>
                <a:schemeClr val="tx1"/>
              </a:buClr>
              <a:buFont typeface="Arial" panose="020B0604020202020204" pitchFamily="34" charset="0"/>
              <a:buChar char="•"/>
            </a:pPr>
            <a:r>
              <a:rPr lang="en-AU" dirty="0"/>
              <a:t>development of focus questions to research a health issue</a:t>
            </a:r>
          </a:p>
          <a:p>
            <a:pPr marL="0" lvl="0" indent="0">
              <a:buClr>
                <a:schemeClr val="tx1"/>
              </a:buClr>
              <a:buNone/>
            </a:pPr>
            <a:r>
              <a:rPr lang="en-AU" dirty="0"/>
              <a:t>Use of a range of information to explore a health issue</a:t>
            </a:r>
          </a:p>
          <a:p>
            <a:pPr lvl="0">
              <a:buClr>
                <a:schemeClr val="tx1"/>
              </a:buClr>
              <a:buFont typeface="Arial" panose="020B0604020202020204" pitchFamily="34" charset="0"/>
              <a:buChar char="•"/>
            </a:pPr>
            <a:r>
              <a:rPr lang="en-AU" dirty="0"/>
              <a:t>identification and use of a range of reliable information sources</a:t>
            </a:r>
          </a:p>
          <a:p>
            <a:pPr lvl="0">
              <a:buClr>
                <a:schemeClr val="tx1"/>
              </a:buClr>
              <a:buFont typeface="Arial" panose="020B0604020202020204" pitchFamily="34" charset="0"/>
              <a:buChar char="•"/>
            </a:pPr>
            <a:r>
              <a:rPr lang="en-AU" dirty="0"/>
              <a:t>identification and application of criteria for selecting information sources</a:t>
            </a:r>
          </a:p>
          <a:p>
            <a:pPr marL="0" lvl="0" indent="0">
              <a:buClr>
                <a:schemeClr val="tx1"/>
              </a:buClr>
              <a:buNone/>
            </a:pPr>
            <a:r>
              <a:rPr lang="en-AU" dirty="0"/>
              <a:t>Interpretation of information</a:t>
            </a:r>
          </a:p>
          <a:p>
            <a:pPr lvl="0">
              <a:buClr>
                <a:schemeClr val="tx1"/>
              </a:buClr>
              <a:buFont typeface="Arial" panose="020B0604020202020204" pitchFamily="34" charset="0"/>
              <a:buChar char="•"/>
            </a:pPr>
            <a:r>
              <a:rPr lang="en-AU" dirty="0"/>
              <a:t>summary of information</a:t>
            </a:r>
          </a:p>
          <a:p>
            <a:pPr lvl="0">
              <a:buClr>
                <a:schemeClr val="tx1"/>
              </a:buClr>
              <a:buFont typeface="Arial" panose="020B0604020202020204" pitchFamily="34" charset="0"/>
              <a:buChar char="•"/>
            </a:pPr>
            <a:r>
              <a:rPr lang="en-AU" dirty="0"/>
              <a:t>identification of trends and patterns in data</a:t>
            </a:r>
          </a:p>
          <a:p>
            <a:pPr lvl="0">
              <a:buClr>
                <a:schemeClr val="tx1"/>
              </a:buClr>
              <a:buFont typeface="Arial" panose="020B0604020202020204" pitchFamily="34" charset="0"/>
              <a:buChar char="•"/>
            </a:pPr>
            <a:r>
              <a:rPr lang="en-AU" dirty="0"/>
              <a:t>development of argument</a:t>
            </a:r>
          </a:p>
          <a:p>
            <a:pPr lvl="0">
              <a:buClr>
                <a:schemeClr val="tx1"/>
              </a:buClr>
              <a:buFont typeface="Arial" panose="020B0604020202020204" pitchFamily="34" charset="0"/>
              <a:buChar char="•"/>
            </a:pPr>
            <a:r>
              <a:rPr lang="en-AU" dirty="0"/>
              <a:t>development of general conclusions</a:t>
            </a:r>
          </a:p>
          <a:p>
            <a:pPr marL="0" lvl="0" indent="0">
              <a:buClr>
                <a:schemeClr val="tx1"/>
              </a:buClr>
              <a:buNone/>
            </a:pPr>
            <a:r>
              <a:rPr lang="en-AU" dirty="0"/>
              <a:t>Presentation of findings in appropriate format to suit audience</a:t>
            </a:r>
          </a:p>
          <a:p>
            <a:pPr marL="0" lvl="0" indent="0">
              <a:buNone/>
            </a:pPr>
            <a:endParaRPr lang="en-AU" dirty="0"/>
          </a:p>
          <a:p>
            <a:pPr marL="0" indent="0">
              <a:buClr>
                <a:schemeClr val="tx1"/>
              </a:buClr>
              <a:buFont typeface="Wingdings 3" charset="2"/>
              <a:buNone/>
            </a:pPr>
            <a:endParaRPr lang="en-US" dirty="0"/>
          </a:p>
          <a:p>
            <a:pPr marL="285750" indent="-285750">
              <a:buClr>
                <a:schemeClr val="tx1"/>
              </a:buClr>
              <a:buFont typeface="Arial" panose="020B0604020202020204" pitchFamily="34" charset="0"/>
              <a:buChar char="•"/>
            </a:pPr>
            <a:endParaRPr lang="en-US" dirty="0"/>
          </a:p>
          <a:p>
            <a:endParaRPr lang="en-AU" dirty="0">
              <a:solidFill>
                <a:srgbClr val="FFFFFF"/>
              </a:solidFill>
            </a:endParaRPr>
          </a:p>
        </p:txBody>
      </p:sp>
    </p:spTree>
    <p:extLst>
      <p:ext uri="{BB962C8B-B14F-4D97-AF65-F5344CB8AC3E}">
        <p14:creationId xmlns:p14="http://schemas.microsoft.com/office/powerpoint/2010/main" val="19197444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What is a Health Inquiry?</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669503" y="1484784"/>
            <a:ext cx="7468444" cy="4358922"/>
          </a:xfrm>
        </p:spPr>
        <p:txBody>
          <a:bodyPr>
            <a:normAutofit/>
          </a:bodyPr>
          <a:lstStyle/>
          <a:p>
            <a:r>
              <a:rPr lang="en-US" dirty="0"/>
              <a:t>Research </a:t>
            </a:r>
          </a:p>
          <a:p>
            <a:pPr lvl="1"/>
            <a:r>
              <a:rPr lang="en-US" dirty="0"/>
              <a:t>A health inquiry has a purpose of exploring health issues, by gathering data and information, in order to develop conclusions and make recommendations to improve the health and wellbeing of a population or community.</a:t>
            </a:r>
          </a:p>
          <a:p>
            <a:endParaRPr lang="en-US" dirty="0"/>
          </a:p>
          <a:p>
            <a:r>
              <a:rPr lang="en-US" dirty="0"/>
              <a:t>Structure </a:t>
            </a:r>
          </a:p>
          <a:p>
            <a:pPr lvl="1"/>
            <a:r>
              <a:rPr lang="en-US" dirty="0"/>
              <a:t>A health inquiry needs to follow a specific structure in order to be successful.</a:t>
            </a:r>
          </a:p>
          <a:p>
            <a:pPr lvl="1"/>
            <a:r>
              <a:rPr lang="en-US" dirty="0"/>
              <a:t>By following this structure in the correct sequence, we are able to ensure that all efforts are reliable, and all findings are credible.</a:t>
            </a:r>
            <a:endParaRPr lang="en-AU" dirty="0"/>
          </a:p>
          <a:p>
            <a:pPr>
              <a:lnSpc>
                <a:spcPct val="90000"/>
              </a:lnSpc>
            </a:pPr>
            <a:endParaRPr lang="en-AU" sz="2400" dirty="0">
              <a:solidFill>
                <a:schemeClr val="tx1"/>
              </a:solidFill>
            </a:endParaRPr>
          </a:p>
          <a:p>
            <a:endParaRPr lang="en-US" sz="2200" dirty="0">
              <a:solidFill>
                <a:schemeClr val="tx1"/>
              </a:solidFill>
            </a:endParaRPr>
          </a:p>
          <a:p>
            <a:pPr marL="0" indent="0">
              <a:buNone/>
            </a:pPr>
            <a:endParaRPr lang="en-US" dirty="0"/>
          </a:p>
        </p:txBody>
      </p:sp>
    </p:spTree>
    <p:extLst>
      <p:ext uri="{BB962C8B-B14F-4D97-AF65-F5344CB8AC3E}">
        <p14:creationId xmlns:p14="http://schemas.microsoft.com/office/powerpoint/2010/main" val="38208277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Examples of “real” inquiries (Royal Inquiries)</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669503" y="1484784"/>
            <a:ext cx="7468444" cy="4358922"/>
          </a:xfrm>
        </p:spPr>
        <p:txBody>
          <a:bodyPr>
            <a:normAutofit/>
          </a:bodyPr>
          <a:lstStyle/>
          <a:p>
            <a:r>
              <a:rPr lang="en-US" sz="2400" dirty="0"/>
              <a:t>Child Sex Abuse - </a:t>
            </a:r>
            <a:r>
              <a:rPr lang="en-AU" sz="2400" dirty="0">
                <a:hlinkClick r:id="rId3"/>
              </a:rPr>
              <a:t>https://www.childabuseroyalcommission.gov.au/final-report</a:t>
            </a:r>
            <a:endParaRPr lang="en-AU" sz="2400" dirty="0"/>
          </a:p>
          <a:p>
            <a:r>
              <a:rPr lang="en-AU" sz="2400" dirty="0"/>
              <a:t>Banking - </a:t>
            </a:r>
            <a:r>
              <a:rPr lang="en-AU" sz="2400" dirty="0">
                <a:hlinkClick r:id="rId4"/>
              </a:rPr>
              <a:t>https://www.abc.net.au/news/2019-02-04/banking-royal-commission-report-at-a-glance/10777188</a:t>
            </a:r>
            <a:endParaRPr lang="en-AU" sz="2400" dirty="0"/>
          </a:p>
          <a:p>
            <a:r>
              <a:rPr lang="en-AU" sz="2400" dirty="0"/>
              <a:t>Aged Care - </a:t>
            </a:r>
            <a:r>
              <a:rPr lang="en-AU" sz="2400" dirty="0">
                <a:hlinkClick r:id="rId5"/>
              </a:rPr>
              <a:t>https://agedcare.royalcommission.gov.au/Pages/default.aspx</a:t>
            </a:r>
            <a:endParaRPr lang="en-AU" sz="2400" dirty="0"/>
          </a:p>
          <a:p>
            <a:pPr>
              <a:lnSpc>
                <a:spcPct val="90000"/>
              </a:lnSpc>
            </a:pPr>
            <a:endParaRPr lang="en-AU" sz="2400" dirty="0">
              <a:solidFill>
                <a:schemeClr val="tx1"/>
              </a:solidFill>
            </a:endParaRPr>
          </a:p>
          <a:p>
            <a:endParaRPr lang="en-US" sz="2200" dirty="0">
              <a:solidFill>
                <a:schemeClr val="tx1"/>
              </a:solidFill>
            </a:endParaRPr>
          </a:p>
          <a:p>
            <a:pPr marL="0" indent="0">
              <a:buNone/>
            </a:pPr>
            <a:endParaRPr lang="en-US" dirty="0"/>
          </a:p>
        </p:txBody>
      </p:sp>
    </p:spTree>
    <p:extLst>
      <p:ext uri="{BB962C8B-B14F-4D97-AF65-F5344CB8AC3E}">
        <p14:creationId xmlns:p14="http://schemas.microsoft.com/office/powerpoint/2010/main" val="33708316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Title 1">
            <a:extLst>
              <a:ext uri="{FF2B5EF4-FFF2-40B4-BE49-F238E27FC236}">
                <a16:creationId xmlns:a16="http://schemas.microsoft.com/office/drawing/2014/main" id="{F3387405-1F49-449F-B319-F705E18BF1B4}"/>
              </a:ext>
            </a:extLst>
          </p:cNvPr>
          <p:cNvSpPr>
            <a:spLocks noGrp="1"/>
          </p:cNvSpPr>
          <p:nvPr>
            <p:ph type="title"/>
          </p:nvPr>
        </p:nvSpPr>
        <p:spPr>
          <a:xfrm>
            <a:off x="683568" y="620688"/>
            <a:ext cx="2525519" cy="5224724"/>
          </a:xfrm>
        </p:spPr>
        <p:txBody>
          <a:bodyPr anchor="ctr">
            <a:normAutofit/>
          </a:bodyPr>
          <a:lstStyle/>
          <a:p>
            <a:r>
              <a:rPr lang="en-US" dirty="0"/>
              <a:t>7 steps to conduct a health inquiry</a:t>
            </a:r>
            <a:endParaRPr lang="en-AU" dirty="0"/>
          </a:p>
        </p:txBody>
      </p:sp>
      <p:sp>
        <p:nvSpPr>
          <p:cNvPr id="13" name="Content Placeholder 2">
            <a:extLst>
              <a:ext uri="{FF2B5EF4-FFF2-40B4-BE49-F238E27FC236}">
                <a16:creationId xmlns:a16="http://schemas.microsoft.com/office/drawing/2014/main" id="{823D4A74-7303-482F-ABCD-C08376E2F4D1}"/>
              </a:ext>
            </a:extLst>
          </p:cNvPr>
          <p:cNvSpPr>
            <a:spLocks noGrp="1"/>
          </p:cNvSpPr>
          <p:nvPr>
            <p:ph idx="1"/>
          </p:nvPr>
        </p:nvSpPr>
        <p:spPr>
          <a:xfrm>
            <a:off x="3209087" y="836712"/>
            <a:ext cx="5755401" cy="4896544"/>
          </a:xfrm>
        </p:spPr>
        <p:txBody>
          <a:bodyPr anchor="ctr">
            <a:normAutofit fontScale="92500" lnSpcReduction="10000"/>
          </a:bodyPr>
          <a:lstStyle/>
          <a:p>
            <a:pPr>
              <a:lnSpc>
                <a:spcPct val="90000"/>
              </a:lnSpc>
            </a:pPr>
            <a:r>
              <a:rPr lang="en-US" sz="2400" b="1" dirty="0"/>
              <a:t>Step 1</a:t>
            </a:r>
            <a:r>
              <a:rPr lang="en-US" dirty="0"/>
              <a:t>-Identifying a </a:t>
            </a:r>
            <a:r>
              <a:rPr lang="en-US" b="1" u="sng" dirty="0"/>
              <a:t>health issue</a:t>
            </a:r>
            <a:r>
              <a:rPr lang="en-US" dirty="0"/>
              <a:t>.</a:t>
            </a:r>
          </a:p>
          <a:p>
            <a:pPr>
              <a:lnSpc>
                <a:spcPct val="90000"/>
              </a:lnSpc>
            </a:pPr>
            <a:endParaRPr lang="en-US" dirty="0"/>
          </a:p>
          <a:p>
            <a:pPr>
              <a:lnSpc>
                <a:spcPct val="90000"/>
              </a:lnSpc>
            </a:pPr>
            <a:r>
              <a:rPr lang="en-US" sz="2400" b="1" dirty="0"/>
              <a:t>Step 2</a:t>
            </a:r>
            <a:r>
              <a:rPr lang="en-US" dirty="0"/>
              <a:t>-Develop </a:t>
            </a:r>
            <a:r>
              <a:rPr lang="en-US" b="1" u="sng" dirty="0"/>
              <a:t>focus questions</a:t>
            </a:r>
            <a:r>
              <a:rPr lang="en-US" dirty="0"/>
              <a:t>.</a:t>
            </a:r>
          </a:p>
          <a:p>
            <a:pPr>
              <a:lnSpc>
                <a:spcPct val="90000"/>
              </a:lnSpc>
            </a:pPr>
            <a:endParaRPr lang="en-US" dirty="0"/>
          </a:p>
          <a:p>
            <a:pPr>
              <a:lnSpc>
                <a:spcPct val="90000"/>
              </a:lnSpc>
            </a:pPr>
            <a:r>
              <a:rPr lang="en-US" sz="2400" b="1" dirty="0"/>
              <a:t>Step 3</a:t>
            </a:r>
            <a:r>
              <a:rPr lang="en-US" dirty="0"/>
              <a:t>-Find </a:t>
            </a:r>
            <a:r>
              <a:rPr lang="en-US" b="1" u="sng" dirty="0"/>
              <a:t>appropriate resources</a:t>
            </a:r>
            <a:r>
              <a:rPr lang="en-US" dirty="0"/>
              <a:t>.</a:t>
            </a:r>
          </a:p>
          <a:p>
            <a:pPr>
              <a:lnSpc>
                <a:spcPct val="90000"/>
              </a:lnSpc>
            </a:pPr>
            <a:endParaRPr lang="en-US" dirty="0"/>
          </a:p>
          <a:p>
            <a:pPr>
              <a:lnSpc>
                <a:spcPct val="90000"/>
              </a:lnSpc>
            </a:pPr>
            <a:r>
              <a:rPr lang="en-US" sz="2400" b="1" dirty="0"/>
              <a:t>Step 4</a:t>
            </a:r>
            <a:r>
              <a:rPr lang="en-US" dirty="0"/>
              <a:t>-Gather </a:t>
            </a:r>
            <a:r>
              <a:rPr lang="en-US" b="1" u="sng" dirty="0"/>
              <a:t>appropriate information</a:t>
            </a:r>
            <a:r>
              <a:rPr lang="en-US" dirty="0"/>
              <a:t>.</a:t>
            </a:r>
          </a:p>
          <a:p>
            <a:pPr>
              <a:lnSpc>
                <a:spcPct val="90000"/>
              </a:lnSpc>
            </a:pPr>
            <a:endParaRPr lang="en-US" dirty="0"/>
          </a:p>
          <a:p>
            <a:pPr>
              <a:lnSpc>
                <a:spcPct val="90000"/>
              </a:lnSpc>
            </a:pPr>
            <a:r>
              <a:rPr lang="en-US" sz="2400" b="1" dirty="0"/>
              <a:t>Step 5</a:t>
            </a:r>
            <a:r>
              <a:rPr lang="en-US" dirty="0"/>
              <a:t>-</a:t>
            </a:r>
            <a:r>
              <a:rPr lang="en-US" b="1" u="sng" dirty="0"/>
              <a:t>Summarise</a:t>
            </a:r>
            <a:r>
              <a:rPr lang="en-US" dirty="0"/>
              <a:t> information</a:t>
            </a:r>
          </a:p>
          <a:p>
            <a:pPr>
              <a:lnSpc>
                <a:spcPct val="90000"/>
              </a:lnSpc>
            </a:pPr>
            <a:endParaRPr lang="en-US" dirty="0"/>
          </a:p>
          <a:p>
            <a:pPr>
              <a:lnSpc>
                <a:spcPct val="90000"/>
              </a:lnSpc>
            </a:pPr>
            <a:r>
              <a:rPr lang="en-US" sz="2400" b="1" dirty="0"/>
              <a:t>Step 6</a:t>
            </a:r>
            <a:r>
              <a:rPr lang="en-US" dirty="0"/>
              <a:t>-Final </a:t>
            </a:r>
            <a:r>
              <a:rPr lang="en-US" b="1" u="sng" dirty="0"/>
              <a:t>conclusions and recommendations</a:t>
            </a:r>
          </a:p>
          <a:p>
            <a:pPr>
              <a:lnSpc>
                <a:spcPct val="90000"/>
              </a:lnSpc>
            </a:pPr>
            <a:endParaRPr lang="en-US" b="1" u="sng" dirty="0"/>
          </a:p>
          <a:p>
            <a:pPr>
              <a:lnSpc>
                <a:spcPct val="90000"/>
              </a:lnSpc>
            </a:pPr>
            <a:r>
              <a:rPr lang="en-US" sz="2400" b="1" dirty="0"/>
              <a:t>Step 7</a:t>
            </a:r>
            <a:r>
              <a:rPr lang="en-US" dirty="0"/>
              <a:t>-</a:t>
            </a:r>
            <a:r>
              <a:rPr lang="en-US" b="1" u="sng" dirty="0"/>
              <a:t>Presentation</a:t>
            </a:r>
          </a:p>
          <a:p>
            <a:pPr lvl="1">
              <a:lnSpc>
                <a:spcPct val="90000"/>
              </a:lnSpc>
            </a:pPr>
            <a:endParaRPr lang="en-AU" dirty="0"/>
          </a:p>
        </p:txBody>
      </p:sp>
    </p:spTree>
    <p:extLst>
      <p:ext uri="{BB962C8B-B14F-4D97-AF65-F5344CB8AC3E}">
        <p14:creationId xmlns:p14="http://schemas.microsoft.com/office/powerpoint/2010/main" val="123851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 calcmode="lin" valueType="num">
                                      <p:cBhvr additive="base">
                                        <p:cTn id="1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xEl>
                                              <p:pRg st="6" end="6"/>
                                            </p:txEl>
                                          </p:spTgt>
                                        </p:tgtEl>
                                        <p:attrNameLst>
                                          <p:attrName>style.visibility</p:attrName>
                                        </p:attrNameLst>
                                      </p:cBhvr>
                                      <p:to>
                                        <p:strVal val="visible"/>
                                      </p:to>
                                    </p:set>
                                    <p:anim calcmode="lin" valueType="num">
                                      <p:cBhvr additive="base">
                                        <p:cTn id="25"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xEl>
                                              <p:pRg st="8" end="8"/>
                                            </p:txEl>
                                          </p:spTgt>
                                        </p:tgtEl>
                                        <p:attrNameLst>
                                          <p:attrName>style.visibility</p:attrName>
                                        </p:attrNameLst>
                                      </p:cBhvr>
                                      <p:to>
                                        <p:strVal val="visible"/>
                                      </p:to>
                                    </p:set>
                                    <p:anim calcmode="lin" valueType="num">
                                      <p:cBhvr additive="base">
                                        <p:cTn id="31" dur="500" fill="hold"/>
                                        <p:tgtEl>
                                          <p:spTgt spid="1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
                                            <p:txEl>
                                              <p:pRg st="10" end="10"/>
                                            </p:txEl>
                                          </p:spTgt>
                                        </p:tgtEl>
                                        <p:attrNameLst>
                                          <p:attrName>style.visibility</p:attrName>
                                        </p:attrNameLst>
                                      </p:cBhvr>
                                      <p:to>
                                        <p:strVal val="visible"/>
                                      </p:to>
                                    </p:set>
                                    <p:anim calcmode="lin" valueType="num">
                                      <p:cBhvr additive="base">
                                        <p:cTn id="37" dur="500" fill="hold"/>
                                        <p:tgtEl>
                                          <p:spTgt spid="1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3">
                                            <p:txEl>
                                              <p:pRg st="12" end="12"/>
                                            </p:txEl>
                                          </p:spTgt>
                                        </p:tgtEl>
                                        <p:attrNameLst>
                                          <p:attrName>style.visibility</p:attrName>
                                        </p:attrNameLst>
                                      </p:cBhvr>
                                      <p:to>
                                        <p:strVal val="visible"/>
                                      </p:to>
                                    </p:set>
                                    <p:anim calcmode="lin" valueType="num">
                                      <p:cBhvr additive="base">
                                        <p:cTn id="43" dur="500" fill="hold"/>
                                        <p:tgtEl>
                                          <p:spTgt spid="13">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Step 1:</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E4FB93AB-F40F-4373-BEA9-8651CB670943}"/>
              </a:ext>
            </a:extLst>
          </p:cNvPr>
          <p:cNvSpPr>
            <a:spLocks noGrp="1"/>
          </p:cNvSpPr>
          <p:nvPr>
            <p:ph idx="1"/>
          </p:nvPr>
        </p:nvSpPr>
        <p:spPr>
          <a:xfrm>
            <a:off x="965198" y="1484784"/>
            <a:ext cx="4614913" cy="4556578"/>
          </a:xfrm>
        </p:spPr>
        <p:txBody>
          <a:bodyPr>
            <a:normAutofit/>
          </a:bodyPr>
          <a:lstStyle/>
          <a:p>
            <a:pPr>
              <a:lnSpc>
                <a:spcPct val="90000"/>
              </a:lnSpc>
            </a:pPr>
            <a:r>
              <a:rPr lang="en-US" dirty="0"/>
              <a:t>When undertaking a health inquiry it is important to research the health issue.</a:t>
            </a:r>
          </a:p>
          <a:p>
            <a:pPr>
              <a:lnSpc>
                <a:spcPct val="90000"/>
              </a:lnSpc>
            </a:pPr>
            <a:r>
              <a:rPr lang="en-US" dirty="0"/>
              <a:t>It is recommended to work out what interests the researcher, and to follow that path when planning the inquiry.</a:t>
            </a:r>
          </a:p>
          <a:p>
            <a:pPr>
              <a:lnSpc>
                <a:spcPct val="90000"/>
              </a:lnSpc>
            </a:pPr>
            <a:r>
              <a:rPr lang="en-US" dirty="0"/>
              <a:t>It is crucial that the researcher is specific with their topic-choose one, specific topic to focus on and explore it in great depth.</a:t>
            </a:r>
          </a:p>
          <a:p>
            <a:pPr>
              <a:lnSpc>
                <a:spcPct val="90000"/>
              </a:lnSpc>
            </a:pPr>
            <a:r>
              <a:rPr lang="en-US" dirty="0"/>
              <a:t>Once the researcher has decided on the topic, they need to describe the health issue in detail. During this description, it is important to create a “problem statement”.</a:t>
            </a:r>
          </a:p>
          <a:p>
            <a:pPr>
              <a:lnSpc>
                <a:spcPct val="90000"/>
              </a:lnSpc>
            </a:pPr>
            <a:endParaRPr lang="en-US" b="1" dirty="0"/>
          </a:p>
          <a:p>
            <a:pPr lvl="1">
              <a:lnSpc>
                <a:spcPct val="90000"/>
              </a:lnSpc>
            </a:pPr>
            <a:endParaRPr lang="en-AU" sz="1300" dirty="0"/>
          </a:p>
        </p:txBody>
      </p:sp>
      <p:pic>
        <p:nvPicPr>
          <p:cNvPr id="8" name="Picture 7" descr="A picture containing drawing&#10;&#10;Description automatically generated">
            <a:extLst>
              <a:ext uri="{FF2B5EF4-FFF2-40B4-BE49-F238E27FC236}">
                <a16:creationId xmlns:a16="http://schemas.microsoft.com/office/drawing/2014/main" id="{C48CBEB4-2D29-43D8-A95E-EB17464484B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228184" y="908720"/>
            <a:ext cx="2093218" cy="2790957"/>
          </a:xfrm>
          <a:prstGeom prst="rect">
            <a:avLst/>
          </a:prstGeom>
        </p:spPr>
      </p:pic>
      <p:sp>
        <p:nvSpPr>
          <p:cNvPr id="9" name="TextBox 8">
            <a:extLst>
              <a:ext uri="{FF2B5EF4-FFF2-40B4-BE49-F238E27FC236}">
                <a16:creationId xmlns:a16="http://schemas.microsoft.com/office/drawing/2014/main" id="{415C2FA7-413F-4851-8A38-A365C68AC495}"/>
              </a:ext>
            </a:extLst>
          </p:cNvPr>
          <p:cNvSpPr txBox="1"/>
          <p:nvPr/>
        </p:nvSpPr>
        <p:spPr>
          <a:xfrm>
            <a:off x="6228184" y="3836034"/>
            <a:ext cx="2093218" cy="369332"/>
          </a:xfrm>
          <a:prstGeom prst="rect">
            <a:avLst/>
          </a:prstGeom>
          <a:noFill/>
        </p:spPr>
        <p:txBody>
          <a:bodyPr wrap="square" rtlCol="0">
            <a:spAutoFit/>
          </a:bodyPr>
          <a:lstStyle/>
          <a:p>
            <a:r>
              <a:rPr lang="en-AU" sz="900">
                <a:hlinkClick r:id="rId4" tooltip="http://www.maggiehosmcgrane.com/2010/10/what-does-inquiry-look-like.html"/>
              </a:rPr>
              <a:t>This Photo</a:t>
            </a:r>
            <a:r>
              <a:rPr lang="en-AU" sz="900"/>
              <a:t> by Unknown Author is licensed under </a:t>
            </a:r>
            <a:r>
              <a:rPr lang="en-AU" sz="900">
                <a:hlinkClick r:id="rId5" tooltip="https://creativecommons.org/licenses/by-nc-sa/3.0/"/>
              </a:rPr>
              <a:t>CC BY-SA-NC</a:t>
            </a:r>
            <a:endParaRPr lang="en-AU" sz="900"/>
          </a:p>
        </p:txBody>
      </p:sp>
    </p:spTree>
    <p:extLst>
      <p:ext uri="{BB962C8B-B14F-4D97-AF65-F5344CB8AC3E}">
        <p14:creationId xmlns:p14="http://schemas.microsoft.com/office/powerpoint/2010/main" val="144840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Step 2:</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630283" y="1307232"/>
            <a:ext cx="7468444" cy="4358922"/>
          </a:xfrm>
        </p:spPr>
        <p:txBody>
          <a:bodyPr>
            <a:normAutofit/>
          </a:bodyPr>
          <a:lstStyle/>
          <a:p>
            <a:pPr>
              <a:lnSpc>
                <a:spcPct val="90000"/>
              </a:lnSpc>
            </a:pPr>
            <a:r>
              <a:rPr lang="en-US" sz="1400" dirty="0">
                <a:solidFill>
                  <a:schemeClr val="tx1"/>
                </a:solidFill>
              </a:rPr>
              <a:t>Once the researcher has completed their description, they need to create focus questions.</a:t>
            </a:r>
          </a:p>
          <a:p>
            <a:pPr>
              <a:lnSpc>
                <a:spcPct val="90000"/>
              </a:lnSpc>
            </a:pPr>
            <a:r>
              <a:rPr lang="en-US" sz="1400" dirty="0">
                <a:solidFill>
                  <a:schemeClr val="tx1"/>
                </a:solidFill>
              </a:rPr>
              <a:t>The focus questions are crucial as they are used to  explore the issue and allow for recommendations or conclusions to be drawn.</a:t>
            </a:r>
          </a:p>
          <a:p>
            <a:pPr>
              <a:lnSpc>
                <a:spcPct val="90000"/>
              </a:lnSpc>
            </a:pPr>
            <a:r>
              <a:rPr lang="en-US" sz="1400" dirty="0">
                <a:solidFill>
                  <a:schemeClr val="tx1"/>
                </a:solidFill>
              </a:rPr>
              <a:t>The focus questions need to:</a:t>
            </a:r>
          </a:p>
          <a:p>
            <a:pPr marL="800100" lvl="1" indent="-342900">
              <a:lnSpc>
                <a:spcPct val="90000"/>
              </a:lnSpc>
            </a:pPr>
            <a:r>
              <a:rPr lang="en-US" sz="1400" u="sng" dirty="0">
                <a:solidFill>
                  <a:schemeClr val="tx1"/>
                </a:solidFill>
              </a:rPr>
              <a:t>Be open-ended</a:t>
            </a:r>
          </a:p>
          <a:p>
            <a:pPr marL="800100" lvl="1" indent="-342900">
              <a:lnSpc>
                <a:spcPct val="90000"/>
              </a:lnSpc>
            </a:pPr>
            <a:r>
              <a:rPr lang="en-US" sz="1400" u="sng" dirty="0">
                <a:solidFill>
                  <a:schemeClr val="tx1"/>
                </a:solidFill>
              </a:rPr>
              <a:t>Be specific and clear</a:t>
            </a:r>
          </a:p>
          <a:p>
            <a:pPr marL="800100" lvl="1" indent="-342900">
              <a:lnSpc>
                <a:spcPct val="90000"/>
              </a:lnSpc>
            </a:pPr>
            <a:r>
              <a:rPr lang="en-US" sz="1400" u="sng" dirty="0">
                <a:solidFill>
                  <a:schemeClr val="tx1"/>
                </a:solidFill>
              </a:rPr>
              <a:t>Ask only one thing</a:t>
            </a:r>
          </a:p>
          <a:p>
            <a:pPr marL="800100" lvl="1" indent="-342900">
              <a:lnSpc>
                <a:spcPct val="90000"/>
              </a:lnSpc>
            </a:pPr>
            <a:r>
              <a:rPr lang="en-US" sz="1400" u="sng" dirty="0">
                <a:solidFill>
                  <a:schemeClr val="tx1"/>
                </a:solidFill>
              </a:rPr>
              <a:t>Be able to be answered through information and/or data.</a:t>
            </a:r>
          </a:p>
          <a:p>
            <a:pPr>
              <a:lnSpc>
                <a:spcPct val="90000"/>
              </a:lnSpc>
            </a:pPr>
            <a:r>
              <a:rPr lang="en-US" sz="1400" dirty="0">
                <a:solidFill>
                  <a:schemeClr val="tx1"/>
                </a:solidFill>
              </a:rPr>
              <a:t> “How can cancer be prevented?” v “Which primary prevention strategies are best used to prevent cervical cancer in Australia?”</a:t>
            </a:r>
          </a:p>
          <a:p>
            <a:pPr>
              <a:lnSpc>
                <a:spcPct val="90000"/>
              </a:lnSpc>
            </a:pPr>
            <a:endParaRPr lang="en-AU" sz="2400" dirty="0">
              <a:solidFill>
                <a:schemeClr val="tx1"/>
              </a:solidFill>
            </a:endParaRPr>
          </a:p>
          <a:p>
            <a:endParaRPr lang="en-US" sz="2200" dirty="0">
              <a:solidFill>
                <a:schemeClr val="tx1"/>
              </a:solidFill>
            </a:endParaRPr>
          </a:p>
          <a:p>
            <a:pPr marL="0" indent="0">
              <a:buNone/>
            </a:pPr>
            <a:endParaRPr lang="en-US" dirty="0"/>
          </a:p>
        </p:txBody>
      </p:sp>
      <p:pic>
        <p:nvPicPr>
          <p:cNvPr id="7" name="Picture 6" descr="A drawing of a cartoon character&#10;&#10;Description automatically generated">
            <a:extLst>
              <a:ext uri="{FF2B5EF4-FFF2-40B4-BE49-F238E27FC236}">
                <a16:creationId xmlns:a16="http://schemas.microsoft.com/office/drawing/2014/main" id="{D7FB7A38-8816-4762-B401-B3E266EAD59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435693" y="4631877"/>
            <a:ext cx="3857625" cy="1764863"/>
          </a:xfrm>
          <a:prstGeom prst="rect">
            <a:avLst/>
          </a:prstGeom>
        </p:spPr>
      </p:pic>
      <p:sp>
        <p:nvSpPr>
          <p:cNvPr id="8" name="TextBox 7">
            <a:extLst>
              <a:ext uri="{FF2B5EF4-FFF2-40B4-BE49-F238E27FC236}">
                <a16:creationId xmlns:a16="http://schemas.microsoft.com/office/drawing/2014/main" id="{F6650116-3D50-4643-A06A-C799D5B88FBE}"/>
              </a:ext>
            </a:extLst>
          </p:cNvPr>
          <p:cNvSpPr txBox="1"/>
          <p:nvPr/>
        </p:nvSpPr>
        <p:spPr>
          <a:xfrm>
            <a:off x="4180854" y="6368637"/>
            <a:ext cx="2396810" cy="200055"/>
          </a:xfrm>
          <a:prstGeom prst="rect">
            <a:avLst/>
          </a:prstGeom>
          <a:solidFill>
            <a:srgbClr val="000000"/>
          </a:solidFill>
        </p:spPr>
        <p:txBody>
          <a:bodyPr wrap="none" rtlCol="0">
            <a:spAutoFit/>
          </a:bodyPr>
          <a:lstStyle/>
          <a:p>
            <a:pPr algn="r">
              <a:spcAft>
                <a:spcPts val="600"/>
              </a:spcAft>
            </a:pPr>
            <a:r>
              <a:rPr lang="en-AU" sz="700" dirty="0">
                <a:solidFill>
                  <a:srgbClr val="FFFFFF"/>
                </a:solidFill>
                <a:hlinkClick r:id="rId4" tooltip="https://ohiostate.pressbooks.pub/choosingsources/chapter/developing-research-question/">
                  <a:extLst>
                    <a:ext uri="{A12FA001-AC4F-418D-AE19-62706E023703}">
                      <ahyp:hlinkClr xmlns:ahyp="http://schemas.microsoft.com/office/drawing/2018/hyperlinkcolor" val="tx"/>
                    </a:ext>
                  </a:extLst>
                </a:hlinkClick>
              </a:rPr>
              <a:t>This Photo</a:t>
            </a:r>
            <a:r>
              <a:rPr lang="en-AU" sz="700" dirty="0">
                <a:solidFill>
                  <a:srgbClr val="FFFFFF"/>
                </a:solidFill>
              </a:rPr>
              <a:t> by Unknown Author is licensed under </a:t>
            </a:r>
            <a:r>
              <a:rPr lang="en-AU" sz="700" dirty="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AU" sz="700" dirty="0">
              <a:solidFill>
                <a:srgbClr val="FFFFFF"/>
              </a:solidFill>
            </a:endParaRPr>
          </a:p>
        </p:txBody>
      </p:sp>
    </p:spTree>
    <p:extLst>
      <p:ext uri="{BB962C8B-B14F-4D97-AF65-F5344CB8AC3E}">
        <p14:creationId xmlns:p14="http://schemas.microsoft.com/office/powerpoint/2010/main" val="18556521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C6A7-4501-401C-8860-1C3A889F07FE}"/>
              </a:ext>
            </a:extLst>
          </p:cNvPr>
          <p:cNvSpPr>
            <a:spLocks noGrp="1"/>
          </p:cNvSpPr>
          <p:nvPr>
            <p:ph type="title"/>
          </p:nvPr>
        </p:nvSpPr>
        <p:spPr>
          <a:xfrm>
            <a:off x="965199" y="609600"/>
            <a:ext cx="7567241" cy="587152"/>
          </a:xfrm>
        </p:spPr>
        <p:txBody>
          <a:bodyPr>
            <a:noAutofit/>
          </a:bodyPr>
          <a:lstStyle/>
          <a:p>
            <a:r>
              <a:rPr lang="en-US" sz="2800" dirty="0"/>
              <a:t>Step 3:</a:t>
            </a:r>
            <a:endParaRPr lang="en-AU" sz="2800"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0365A50D-1D2E-4797-A9DA-CE1B6468EF20}"/>
              </a:ext>
            </a:extLst>
          </p:cNvPr>
          <p:cNvSpPr>
            <a:spLocks noGrp="1"/>
          </p:cNvSpPr>
          <p:nvPr>
            <p:ph idx="1"/>
          </p:nvPr>
        </p:nvSpPr>
        <p:spPr>
          <a:xfrm>
            <a:off x="630283" y="1307232"/>
            <a:ext cx="7468444" cy="2705968"/>
          </a:xfrm>
        </p:spPr>
        <p:txBody>
          <a:bodyPr>
            <a:normAutofit/>
          </a:bodyPr>
          <a:lstStyle/>
          <a:p>
            <a:pPr>
              <a:lnSpc>
                <a:spcPct val="90000"/>
              </a:lnSpc>
            </a:pPr>
            <a:r>
              <a:rPr lang="en-US" dirty="0"/>
              <a:t>Once the focus questions have been </a:t>
            </a:r>
            <a:r>
              <a:rPr lang="en-US" dirty="0" err="1"/>
              <a:t>finalised</a:t>
            </a:r>
            <a:r>
              <a:rPr lang="en-US" dirty="0"/>
              <a:t>, it is important to locate reliable information sources. </a:t>
            </a:r>
          </a:p>
          <a:p>
            <a:pPr>
              <a:lnSpc>
                <a:spcPct val="90000"/>
              </a:lnSpc>
            </a:pPr>
            <a:r>
              <a:rPr lang="en-US" dirty="0"/>
              <a:t>The evidence needs to be from a variety of sources, in order to avoid skewed data.</a:t>
            </a:r>
          </a:p>
          <a:p>
            <a:pPr>
              <a:lnSpc>
                <a:spcPct val="90000"/>
              </a:lnSpc>
            </a:pPr>
            <a:r>
              <a:rPr lang="en-US" dirty="0"/>
              <a:t>Once the researcher has found sources that they believe to be credible, it is important to go though a checklist.</a:t>
            </a:r>
          </a:p>
          <a:p>
            <a:pPr>
              <a:lnSpc>
                <a:spcPct val="90000"/>
              </a:lnSpc>
            </a:pPr>
            <a:r>
              <a:rPr lang="en-US" dirty="0" err="1"/>
              <a:t>Pg</a:t>
            </a:r>
            <a:r>
              <a:rPr lang="en-US" dirty="0"/>
              <a:t> 113 Textbook</a:t>
            </a:r>
          </a:p>
          <a:p>
            <a:pPr>
              <a:lnSpc>
                <a:spcPct val="90000"/>
              </a:lnSpc>
            </a:pPr>
            <a:endParaRPr lang="en-AU" dirty="0">
              <a:solidFill>
                <a:schemeClr val="tx1"/>
              </a:solidFill>
            </a:endParaRPr>
          </a:p>
          <a:p>
            <a:endParaRPr lang="en-US" sz="2200" dirty="0">
              <a:solidFill>
                <a:schemeClr val="tx1"/>
              </a:solidFill>
            </a:endParaRPr>
          </a:p>
          <a:p>
            <a:pPr marL="0" indent="0">
              <a:buNone/>
            </a:pPr>
            <a:endParaRPr lang="en-US" dirty="0"/>
          </a:p>
        </p:txBody>
      </p:sp>
      <p:pic>
        <p:nvPicPr>
          <p:cNvPr id="5" name="Picture 4" descr="A close up of a newspaper&#10;&#10;Description automatically generated">
            <a:extLst>
              <a:ext uri="{FF2B5EF4-FFF2-40B4-BE49-F238E27FC236}">
                <a16:creationId xmlns:a16="http://schemas.microsoft.com/office/drawing/2014/main" id="{E59FFBD4-D680-49E1-9385-A0CFA715B7C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25757" y="3284984"/>
            <a:ext cx="3569566" cy="2473686"/>
          </a:xfrm>
          <a:prstGeom prst="rect">
            <a:avLst/>
          </a:prstGeom>
        </p:spPr>
      </p:pic>
      <p:sp>
        <p:nvSpPr>
          <p:cNvPr id="6" name="TextBox 5">
            <a:extLst>
              <a:ext uri="{FF2B5EF4-FFF2-40B4-BE49-F238E27FC236}">
                <a16:creationId xmlns:a16="http://schemas.microsoft.com/office/drawing/2014/main" id="{5A96C919-ED4E-4136-A92E-B1BCD365BDB0}"/>
              </a:ext>
            </a:extLst>
          </p:cNvPr>
          <p:cNvSpPr txBox="1"/>
          <p:nvPr/>
        </p:nvSpPr>
        <p:spPr>
          <a:xfrm>
            <a:off x="4125757" y="5899392"/>
            <a:ext cx="3419872" cy="230832"/>
          </a:xfrm>
          <a:prstGeom prst="rect">
            <a:avLst/>
          </a:prstGeom>
          <a:noFill/>
        </p:spPr>
        <p:txBody>
          <a:bodyPr wrap="square" rtlCol="0">
            <a:spAutoFit/>
          </a:bodyPr>
          <a:lstStyle/>
          <a:p>
            <a:r>
              <a:rPr lang="en-AU" sz="900">
                <a:hlinkClick r:id="rId4" tooltip="https://jennymackness.wordpress.com/2017/10/06/socrmx-introduction-to-social-research-methods-mooc-week-1/"/>
              </a:rPr>
              <a:t>This Photo</a:t>
            </a:r>
            <a:r>
              <a:rPr lang="en-AU" sz="900"/>
              <a:t> by Unknown Author is licensed under </a:t>
            </a:r>
            <a:r>
              <a:rPr lang="en-AU" sz="900">
                <a:hlinkClick r:id="rId5" tooltip="https://creativecommons.org/licenses/by-nc-sa/3.0/"/>
              </a:rPr>
              <a:t>CC BY-SA-NC</a:t>
            </a:r>
            <a:endParaRPr lang="en-AU" sz="900"/>
          </a:p>
        </p:txBody>
      </p:sp>
    </p:spTree>
    <p:extLst>
      <p:ext uri="{BB962C8B-B14F-4D97-AF65-F5344CB8AC3E}">
        <p14:creationId xmlns:p14="http://schemas.microsoft.com/office/powerpoint/2010/main" val="259577814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7270</Words>
  <Application>Microsoft Office PowerPoint</Application>
  <PresentationFormat>On-screen Show (4:3)</PresentationFormat>
  <Paragraphs>1042</Paragraphs>
  <Slides>124</Slides>
  <Notes>89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124</vt:i4>
      </vt:variant>
    </vt:vector>
  </HeadingPairs>
  <TitlesOfParts>
    <vt:vector size="130" baseType="lpstr">
      <vt:lpstr>Arial</vt:lpstr>
      <vt:lpstr>Calibri</vt:lpstr>
      <vt:lpstr>Trebuchet MS</vt:lpstr>
      <vt:lpstr>Wingdings</vt:lpstr>
      <vt:lpstr>Wingdings 3</vt:lpstr>
      <vt:lpstr>Facet</vt:lpstr>
      <vt:lpstr>Health Studies Unit 1 &amp; 2</vt:lpstr>
      <vt:lpstr>PowerPoint Presentation</vt:lpstr>
      <vt:lpstr>Who are you? </vt:lpstr>
      <vt:lpstr>Who am I? </vt:lpstr>
      <vt:lpstr>What will this course look like?</vt:lpstr>
      <vt:lpstr>What do I expect of you?</vt:lpstr>
      <vt:lpstr>What you’ll need:</vt:lpstr>
      <vt:lpstr>Let’s get to know each other!</vt:lpstr>
      <vt:lpstr> Nine Dot Challenge</vt:lpstr>
      <vt:lpstr>What is Health Studies?</vt:lpstr>
      <vt:lpstr>Assessments </vt:lpstr>
      <vt:lpstr>Where does our information come from?</vt:lpstr>
      <vt:lpstr>What is Health?</vt:lpstr>
      <vt:lpstr>Definition of Health</vt:lpstr>
      <vt:lpstr>Determinants of health:</vt:lpstr>
      <vt:lpstr>Determinants of Health</vt:lpstr>
      <vt:lpstr>Social Determinants of Health</vt:lpstr>
      <vt:lpstr>Learning Outcomes</vt:lpstr>
      <vt:lpstr>Social Gradient</vt:lpstr>
      <vt:lpstr>Unemployment</vt:lpstr>
      <vt:lpstr>Early Life</vt:lpstr>
      <vt:lpstr>Social Exclusion</vt:lpstr>
      <vt:lpstr>Work</vt:lpstr>
      <vt:lpstr>Addiction</vt:lpstr>
      <vt:lpstr>Stress</vt:lpstr>
      <vt:lpstr>Food</vt:lpstr>
      <vt:lpstr>Transport</vt:lpstr>
      <vt:lpstr>Social Support</vt:lpstr>
      <vt:lpstr>Culture</vt:lpstr>
      <vt:lpstr>PowerPoint Presentation</vt:lpstr>
      <vt:lpstr>Case study </vt:lpstr>
      <vt:lpstr>Sources</vt:lpstr>
      <vt:lpstr>Environmental Determinants of Health</vt:lpstr>
      <vt:lpstr>Learning Outcomes</vt:lpstr>
      <vt:lpstr>Environmental concerns</vt:lpstr>
      <vt:lpstr>Definition:</vt:lpstr>
      <vt:lpstr>Discussion:</vt:lpstr>
      <vt:lpstr>The Natural Environment in Australia</vt:lpstr>
      <vt:lpstr>Extreme Weather</vt:lpstr>
      <vt:lpstr>UV radiation</vt:lpstr>
      <vt:lpstr>Air Quality</vt:lpstr>
      <vt:lpstr>Vector Agents</vt:lpstr>
      <vt:lpstr>Food and Water Quality</vt:lpstr>
      <vt:lpstr>Features of the Man-Made Environment</vt:lpstr>
      <vt:lpstr>TEXTBOOK pages 18-20 </vt:lpstr>
      <vt:lpstr>Climate Change in Australia </vt:lpstr>
      <vt:lpstr>Chinese Cancer Villages</vt:lpstr>
      <vt:lpstr>Sources</vt:lpstr>
      <vt:lpstr>Socioeconomic Determinants of Health</vt:lpstr>
      <vt:lpstr>Learning Outcomes</vt:lpstr>
      <vt:lpstr>“Socioeconomic”</vt:lpstr>
      <vt:lpstr>Income</vt:lpstr>
      <vt:lpstr>Employment</vt:lpstr>
      <vt:lpstr>Education</vt:lpstr>
      <vt:lpstr>Housing</vt:lpstr>
      <vt:lpstr>Access to Services</vt:lpstr>
      <vt:lpstr>Family</vt:lpstr>
      <vt:lpstr>Refugee/migration status</vt:lpstr>
      <vt:lpstr>Food Security</vt:lpstr>
      <vt:lpstr>Biological Determinants of Health</vt:lpstr>
      <vt:lpstr>Birth weight</vt:lpstr>
      <vt:lpstr>PowerPoint Presentation</vt:lpstr>
      <vt:lpstr>Body weight</vt:lpstr>
      <vt:lpstr>A few interesting reads..</vt:lpstr>
      <vt:lpstr>Sources</vt:lpstr>
      <vt:lpstr>Class task:</vt:lpstr>
      <vt:lpstr>Writing in Health Studies</vt:lpstr>
      <vt:lpstr>Writing in Health Studies </vt:lpstr>
      <vt:lpstr>ERIN BROKOVICH</vt:lpstr>
      <vt:lpstr>Writing in Health Studies </vt:lpstr>
      <vt:lpstr>Health Promotion</vt:lpstr>
      <vt:lpstr>Health Promotion</vt:lpstr>
      <vt:lpstr>Health Promotion</vt:lpstr>
      <vt:lpstr>Framework for Health Promotion</vt:lpstr>
      <vt:lpstr>Framework for Health Promotion</vt:lpstr>
      <vt:lpstr>Focus:</vt:lpstr>
      <vt:lpstr>Strategies:</vt:lpstr>
      <vt:lpstr>Impact:</vt:lpstr>
      <vt:lpstr>Outcomes:</vt:lpstr>
      <vt:lpstr>Revision Question</vt:lpstr>
      <vt:lpstr>Sources:</vt:lpstr>
      <vt:lpstr>The Ottawa Charter</vt:lpstr>
      <vt:lpstr>Ottawa Charter</vt:lpstr>
      <vt:lpstr>What are the prerequisites for health? (The fundamental conditions/resources required for positive health)</vt:lpstr>
      <vt:lpstr>The charter outlines 3 overarching strategies for effective Health Promotion:</vt:lpstr>
      <vt:lpstr>These 3 strategies work in the 5 action areas of the Ottawa Charter</vt:lpstr>
      <vt:lpstr>Build Healthy Public Policy</vt:lpstr>
      <vt:lpstr>Create Supportive Environments</vt:lpstr>
      <vt:lpstr>Strengthen Community Action</vt:lpstr>
      <vt:lpstr>Reorient Health Services</vt:lpstr>
      <vt:lpstr>Develop Personal Skills</vt:lpstr>
      <vt:lpstr>Class Activity: Online Posters!</vt:lpstr>
      <vt:lpstr>Health Inquiries</vt:lpstr>
      <vt:lpstr>What is a Health Inquiry?</vt:lpstr>
      <vt:lpstr>Examples of “real” inquiries (Royal Inquiries)</vt:lpstr>
      <vt:lpstr>7 steps to conduct a health inquiry</vt:lpstr>
      <vt:lpstr>Step 1:</vt:lpstr>
      <vt:lpstr>Step 2:</vt:lpstr>
      <vt:lpstr>Step 3:</vt:lpstr>
      <vt:lpstr>Step 3 continued:</vt:lpstr>
      <vt:lpstr>Step 4:</vt:lpstr>
      <vt:lpstr>Step 5:</vt:lpstr>
      <vt:lpstr>Step 6:</vt:lpstr>
      <vt:lpstr>Step 7:</vt:lpstr>
      <vt:lpstr>Let’s look a bit closer at data interpretation:</vt:lpstr>
      <vt:lpstr>Describing trends:</vt:lpstr>
      <vt:lpstr>Describing trends:</vt:lpstr>
      <vt:lpstr>Describing trends:</vt:lpstr>
      <vt:lpstr>Review Question</vt:lpstr>
      <vt:lpstr>Sources</vt:lpstr>
      <vt:lpstr>Social &amp; Cultural Norms</vt:lpstr>
      <vt:lpstr>What is a social norm?</vt:lpstr>
      <vt:lpstr>What are cultural norms?</vt:lpstr>
      <vt:lpstr>How are these norms constructed?</vt:lpstr>
      <vt:lpstr>How are these norms constructed?</vt:lpstr>
      <vt:lpstr>Class activities</vt:lpstr>
      <vt:lpstr>Transmission of norms:</vt:lpstr>
      <vt:lpstr>Social Cognitive Theory</vt:lpstr>
      <vt:lpstr>Social Cognitive Theory</vt:lpstr>
      <vt:lpstr>Influence of the media on norms</vt:lpstr>
      <vt:lpstr>Changing norms</vt:lpstr>
      <vt:lpstr>Strategies to change norms</vt:lpstr>
      <vt:lpstr>Revision Questions</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Studies Unit 1</dc:title>
  <dc:creator>David Orr</dc:creator>
  <cp:lastModifiedBy>Katie Hair</cp:lastModifiedBy>
  <cp:revision>55</cp:revision>
  <dcterms:created xsi:type="dcterms:W3CDTF">2020-01-22T00:13:28Z</dcterms:created>
  <dcterms:modified xsi:type="dcterms:W3CDTF">2020-02-03T03:20:40Z</dcterms:modified>
</cp:coreProperties>
</file>